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8" r:id="rId13"/>
    <p:sldId id="269" r:id="rId14"/>
    <p:sldId id="270" r:id="rId15"/>
    <p:sldId id="267"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8" d="100"/>
          <a:sy n="98" d="100"/>
        </p:scale>
        <p:origin x="9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6734F-961F-9D3C-E1E9-8665939ECEE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4C4A0FE-27B9-E725-F7F2-62F3343D8D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A394AC3-0032-8B1D-DE1A-FD320009B604}"/>
              </a:ext>
            </a:extLst>
          </p:cNvPr>
          <p:cNvSpPr>
            <a:spLocks noGrp="1"/>
          </p:cNvSpPr>
          <p:nvPr>
            <p:ph type="dt" sz="half" idx="10"/>
          </p:nvPr>
        </p:nvSpPr>
        <p:spPr/>
        <p:txBody>
          <a:bodyPr/>
          <a:lstStyle/>
          <a:p>
            <a:fld id="{0026528B-B4B3-4E75-BC3E-5B4B4C7FD991}" type="datetimeFigureOut">
              <a:rPr lang="en-US" smtClean="0"/>
              <a:t>3/24/2026</a:t>
            </a:fld>
            <a:endParaRPr lang="en-US"/>
          </a:p>
        </p:txBody>
      </p:sp>
      <p:sp>
        <p:nvSpPr>
          <p:cNvPr id="5" name="Footer Placeholder 4">
            <a:extLst>
              <a:ext uri="{FF2B5EF4-FFF2-40B4-BE49-F238E27FC236}">
                <a16:creationId xmlns:a16="http://schemas.microsoft.com/office/drawing/2014/main" id="{6E917832-8706-1A70-47DB-2DBB432DF1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CB8FB7-0980-FE74-07FA-7FDB549FEC9D}"/>
              </a:ext>
            </a:extLst>
          </p:cNvPr>
          <p:cNvSpPr>
            <a:spLocks noGrp="1"/>
          </p:cNvSpPr>
          <p:nvPr>
            <p:ph type="sldNum" sz="quarter" idx="12"/>
          </p:nvPr>
        </p:nvSpPr>
        <p:spPr/>
        <p:txBody>
          <a:bodyPr/>
          <a:lstStyle/>
          <a:p>
            <a:fld id="{0E00008F-A0BF-412C-9F40-EABC30E9D2F8}" type="slidenum">
              <a:rPr lang="en-US" smtClean="0"/>
              <a:t>‹#›</a:t>
            </a:fld>
            <a:endParaRPr lang="en-US"/>
          </a:p>
        </p:txBody>
      </p:sp>
    </p:spTree>
    <p:extLst>
      <p:ext uri="{BB962C8B-B14F-4D97-AF65-F5344CB8AC3E}">
        <p14:creationId xmlns:p14="http://schemas.microsoft.com/office/powerpoint/2010/main" val="3059304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21364-8B90-4152-8075-7BA793BC238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54A349C-5022-D761-BAA9-482D178C486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260EE0-30BC-DE5A-B927-211618662364}"/>
              </a:ext>
            </a:extLst>
          </p:cNvPr>
          <p:cNvSpPr>
            <a:spLocks noGrp="1"/>
          </p:cNvSpPr>
          <p:nvPr>
            <p:ph type="dt" sz="half" idx="10"/>
          </p:nvPr>
        </p:nvSpPr>
        <p:spPr/>
        <p:txBody>
          <a:bodyPr/>
          <a:lstStyle/>
          <a:p>
            <a:fld id="{0026528B-B4B3-4E75-BC3E-5B4B4C7FD991}" type="datetimeFigureOut">
              <a:rPr lang="en-US" smtClean="0"/>
              <a:t>3/24/2026</a:t>
            </a:fld>
            <a:endParaRPr lang="en-US"/>
          </a:p>
        </p:txBody>
      </p:sp>
      <p:sp>
        <p:nvSpPr>
          <p:cNvPr id="5" name="Footer Placeholder 4">
            <a:extLst>
              <a:ext uri="{FF2B5EF4-FFF2-40B4-BE49-F238E27FC236}">
                <a16:creationId xmlns:a16="http://schemas.microsoft.com/office/drawing/2014/main" id="{23BB895F-27C4-FA27-BF8B-F429A85797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F727AE-6C0D-30E9-B169-770E22B02977}"/>
              </a:ext>
            </a:extLst>
          </p:cNvPr>
          <p:cNvSpPr>
            <a:spLocks noGrp="1"/>
          </p:cNvSpPr>
          <p:nvPr>
            <p:ph type="sldNum" sz="quarter" idx="12"/>
          </p:nvPr>
        </p:nvSpPr>
        <p:spPr/>
        <p:txBody>
          <a:bodyPr/>
          <a:lstStyle/>
          <a:p>
            <a:fld id="{0E00008F-A0BF-412C-9F40-EABC30E9D2F8}" type="slidenum">
              <a:rPr lang="en-US" smtClean="0"/>
              <a:t>‹#›</a:t>
            </a:fld>
            <a:endParaRPr lang="en-US"/>
          </a:p>
        </p:txBody>
      </p:sp>
    </p:spTree>
    <p:extLst>
      <p:ext uri="{BB962C8B-B14F-4D97-AF65-F5344CB8AC3E}">
        <p14:creationId xmlns:p14="http://schemas.microsoft.com/office/powerpoint/2010/main" val="36764007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8A96CF-F64D-48B2-39DD-84F3B86794E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339B49F-6D0E-A803-4E0C-25E57D7FECA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CEA4B5-9959-2510-C9E7-055D3031D3EA}"/>
              </a:ext>
            </a:extLst>
          </p:cNvPr>
          <p:cNvSpPr>
            <a:spLocks noGrp="1"/>
          </p:cNvSpPr>
          <p:nvPr>
            <p:ph type="dt" sz="half" idx="10"/>
          </p:nvPr>
        </p:nvSpPr>
        <p:spPr/>
        <p:txBody>
          <a:bodyPr/>
          <a:lstStyle/>
          <a:p>
            <a:fld id="{0026528B-B4B3-4E75-BC3E-5B4B4C7FD991}" type="datetimeFigureOut">
              <a:rPr lang="en-US" smtClean="0"/>
              <a:t>3/24/2026</a:t>
            </a:fld>
            <a:endParaRPr lang="en-US"/>
          </a:p>
        </p:txBody>
      </p:sp>
      <p:sp>
        <p:nvSpPr>
          <p:cNvPr id="5" name="Footer Placeholder 4">
            <a:extLst>
              <a:ext uri="{FF2B5EF4-FFF2-40B4-BE49-F238E27FC236}">
                <a16:creationId xmlns:a16="http://schemas.microsoft.com/office/drawing/2014/main" id="{D31AEF35-1951-FA7E-67DC-858855B817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16D1B8-4194-9256-B7FB-7961AC34A68A}"/>
              </a:ext>
            </a:extLst>
          </p:cNvPr>
          <p:cNvSpPr>
            <a:spLocks noGrp="1"/>
          </p:cNvSpPr>
          <p:nvPr>
            <p:ph type="sldNum" sz="quarter" idx="12"/>
          </p:nvPr>
        </p:nvSpPr>
        <p:spPr/>
        <p:txBody>
          <a:bodyPr/>
          <a:lstStyle/>
          <a:p>
            <a:fld id="{0E00008F-A0BF-412C-9F40-EABC30E9D2F8}" type="slidenum">
              <a:rPr lang="en-US" smtClean="0"/>
              <a:t>‹#›</a:t>
            </a:fld>
            <a:endParaRPr lang="en-US"/>
          </a:p>
        </p:txBody>
      </p:sp>
    </p:spTree>
    <p:extLst>
      <p:ext uri="{BB962C8B-B14F-4D97-AF65-F5344CB8AC3E}">
        <p14:creationId xmlns:p14="http://schemas.microsoft.com/office/powerpoint/2010/main" val="40685743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B9AB0-BB50-65B8-3EEC-5A064F5F043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FEF6FD-7CA1-1364-2C0E-3E6D0DEFAA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F914AE-BDB8-2EB9-7F5A-7C18C4B02130}"/>
              </a:ext>
            </a:extLst>
          </p:cNvPr>
          <p:cNvSpPr>
            <a:spLocks noGrp="1"/>
          </p:cNvSpPr>
          <p:nvPr>
            <p:ph type="dt" sz="half" idx="10"/>
          </p:nvPr>
        </p:nvSpPr>
        <p:spPr/>
        <p:txBody>
          <a:bodyPr/>
          <a:lstStyle/>
          <a:p>
            <a:fld id="{0026528B-B4B3-4E75-BC3E-5B4B4C7FD991}" type="datetimeFigureOut">
              <a:rPr lang="en-US" smtClean="0"/>
              <a:t>3/24/2026</a:t>
            </a:fld>
            <a:endParaRPr lang="en-US"/>
          </a:p>
        </p:txBody>
      </p:sp>
      <p:sp>
        <p:nvSpPr>
          <p:cNvPr id="5" name="Footer Placeholder 4">
            <a:extLst>
              <a:ext uri="{FF2B5EF4-FFF2-40B4-BE49-F238E27FC236}">
                <a16:creationId xmlns:a16="http://schemas.microsoft.com/office/drawing/2014/main" id="{3F403546-0DA7-0486-2630-3669F00AF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403479-E4BA-86EA-AB90-E7ABFA1E1F00}"/>
              </a:ext>
            </a:extLst>
          </p:cNvPr>
          <p:cNvSpPr>
            <a:spLocks noGrp="1"/>
          </p:cNvSpPr>
          <p:nvPr>
            <p:ph type="sldNum" sz="quarter" idx="12"/>
          </p:nvPr>
        </p:nvSpPr>
        <p:spPr/>
        <p:txBody>
          <a:bodyPr/>
          <a:lstStyle/>
          <a:p>
            <a:fld id="{0E00008F-A0BF-412C-9F40-EABC30E9D2F8}" type="slidenum">
              <a:rPr lang="en-US" smtClean="0"/>
              <a:t>‹#›</a:t>
            </a:fld>
            <a:endParaRPr lang="en-US"/>
          </a:p>
        </p:txBody>
      </p:sp>
    </p:spTree>
    <p:extLst>
      <p:ext uri="{BB962C8B-B14F-4D97-AF65-F5344CB8AC3E}">
        <p14:creationId xmlns:p14="http://schemas.microsoft.com/office/powerpoint/2010/main" val="7320651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35B81-2F17-FC4D-9151-C723E53C260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4277D24-556E-A5FE-8131-EB03C871449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B107420-24F1-B38A-1129-B5421436EDAF}"/>
              </a:ext>
            </a:extLst>
          </p:cNvPr>
          <p:cNvSpPr>
            <a:spLocks noGrp="1"/>
          </p:cNvSpPr>
          <p:nvPr>
            <p:ph type="dt" sz="half" idx="10"/>
          </p:nvPr>
        </p:nvSpPr>
        <p:spPr/>
        <p:txBody>
          <a:bodyPr/>
          <a:lstStyle/>
          <a:p>
            <a:fld id="{0026528B-B4B3-4E75-BC3E-5B4B4C7FD991}" type="datetimeFigureOut">
              <a:rPr lang="en-US" smtClean="0"/>
              <a:t>3/24/2026</a:t>
            </a:fld>
            <a:endParaRPr lang="en-US"/>
          </a:p>
        </p:txBody>
      </p:sp>
      <p:sp>
        <p:nvSpPr>
          <p:cNvPr id="5" name="Footer Placeholder 4">
            <a:extLst>
              <a:ext uri="{FF2B5EF4-FFF2-40B4-BE49-F238E27FC236}">
                <a16:creationId xmlns:a16="http://schemas.microsoft.com/office/drawing/2014/main" id="{0C5A1F0C-F1EF-B568-32A4-BD00071803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E3A842-5330-6480-70A9-91DCE36901E2}"/>
              </a:ext>
            </a:extLst>
          </p:cNvPr>
          <p:cNvSpPr>
            <a:spLocks noGrp="1"/>
          </p:cNvSpPr>
          <p:nvPr>
            <p:ph type="sldNum" sz="quarter" idx="12"/>
          </p:nvPr>
        </p:nvSpPr>
        <p:spPr/>
        <p:txBody>
          <a:bodyPr/>
          <a:lstStyle/>
          <a:p>
            <a:fld id="{0E00008F-A0BF-412C-9F40-EABC30E9D2F8}" type="slidenum">
              <a:rPr lang="en-US" smtClean="0"/>
              <a:t>‹#›</a:t>
            </a:fld>
            <a:endParaRPr lang="en-US"/>
          </a:p>
        </p:txBody>
      </p:sp>
    </p:spTree>
    <p:extLst>
      <p:ext uri="{BB962C8B-B14F-4D97-AF65-F5344CB8AC3E}">
        <p14:creationId xmlns:p14="http://schemas.microsoft.com/office/powerpoint/2010/main" val="34562474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B3457-A70A-1FA7-2F3F-AB73495445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75F632-1197-41E9-59F6-A4886D4D43B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AB35C20-5147-80CA-F9A0-7E708B46F68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98DBFD5-B132-BC45-15DB-CEDC1AFBFE9E}"/>
              </a:ext>
            </a:extLst>
          </p:cNvPr>
          <p:cNvSpPr>
            <a:spLocks noGrp="1"/>
          </p:cNvSpPr>
          <p:nvPr>
            <p:ph type="dt" sz="half" idx="10"/>
          </p:nvPr>
        </p:nvSpPr>
        <p:spPr/>
        <p:txBody>
          <a:bodyPr/>
          <a:lstStyle/>
          <a:p>
            <a:fld id="{0026528B-B4B3-4E75-BC3E-5B4B4C7FD991}" type="datetimeFigureOut">
              <a:rPr lang="en-US" smtClean="0"/>
              <a:t>3/24/2026</a:t>
            </a:fld>
            <a:endParaRPr lang="en-US"/>
          </a:p>
        </p:txBody>
      </p:sp>
      <p:sp>
        <p:nvSpPr>
          <p:cNvPr id="6" name="Footer Placeholder 5">
            <a:extLst>
              <a:ext uri="{FF2B5EF4-FFF2-40B4-BE49-F238E27FC236}">
                <a16:creationId xmlns:a16="http://schemas.microsoft.com/office/drawing/2014/main" id="{B58F3172-5A10-C5E2-5A68-BBE82C2EC1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E86609-AE03-81E7-8021-9F61B3F24525}"/>
              </a:ext>
            </a:extLst>
          </p:cNvPr>
          <p:cNvSpPr>
            <a:spLocks noGrp="1"/>
          </p:cNvSpPr>
          <p:nvPr>
            <p:ph type="sldNum" sz="quarter" idx="12"/>
          </p:nvPr>
        </p:nvSpPr>
        <p:spPr/>
        <p:txBody>
          <a:bodyPr/>
          <a:lstStyle/>
          <a:p>
            <a:fld id="{0E00008F-A0BF-412C-9F40-EABC30E9D2F8}" type="slidenum">
              <a:rPr lang="en-US" smtClean="0"/>
              <a:t>‹#›</a:t>
            </a:fld>
            <a:endParaRPr lang="en-US"/>
          </a:p>
        </p:txBody>
      </p:sp>
    </p:spTree>
    <p:extLst>
      <p:ext uri="{BB962C8B-B14F-4D97-AF65-F5344CB8AC3E}">
        <p14:creationId xmlns:p14="http://schemas.microsoft.com/office/powerpoint/2010/main" val="40794375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526AF-C893-1AE6-F633-31241145172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C737114-07A3-9301-3EAC-EE8AC2E0A2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0952A06-F30F-BB6D-23FE-A10A11938A0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0C53A1A-DB7F-E49F-531C-916F1EF8142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A1DFAB-92A7-A3E5-03DB-1B06C15887C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46EB634-0B11-5C4B-36D5-9D93C62A2739}"/>
              </a:ext>
            </a:extLst>
          </p:cNvPr>
          <p:cNvSpPr>
            <a:spLocks noGrp="1"/>
          </p:cNvSpPr>
          <p:nvPr>
            <p:ph type="dt" sz="half" idx="10"/>
          </p:nvPr>
        </p:nvSpPr>
        <p:spPr/>
        <p:txBody>
          <a:bodyPr/>
          <a:lstStyle/>
          <a:p>
            <a:fld id="{0026528B-B4B3-4E75-BC3E-5B4B4C7FD991}" type="datetimeFigureOut">
              <a:rPr lang="en-US" smtClean="0"/>
              <a:t>3/24/2026</a:t>
            </a:fld>
            <a:endParaRPr lang="en-US"/>
          </a:p>
        </p:txBody>
      </p:sp>
      <p:sp>
        <p:nvSpPr>
          <p:cNvPr id="8" name="Footer Placeholder 7">
            <a:extLst>
              <a:ext uri="{FF2B5EF4-FFF2-40B4-BE49-F238E27FC236}">
                <a16:creationId xmlns:a16="http://schemas.microsoft.com/office/drawing/2014/main" id="{12455666-04B0-1975-7AFC-AC932704EE6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43BDF91-3C42-51E3-1CA6-AD422120A8A8}"/>
              </a:ext>
            </a:extLst>
          </p:cNvPr>
          <p:cNvSpPr>
            <a:spLocks noGrp="1"/>
          </p:cNvSpPr>
          <p:nvPr>
            <p:ph type="sldNum" sz="quarter" idx="12"/>
          </p:nvPr>
        </p:nvSpPr>
        <p:spPr/>
        <p:txBody>
          <a:bodyPr/>
          <a:lstStyle/>
          <a:p>
            <a:fld id="{0E00008F-A0BF-412C-9F40-EABC30E9D2F8}" type="slidenum">
              <a:rPr lang="en-US" smtClean="0"/>
              <a:t>‹#›</a:t>
            </a:fld>
            <a:endParaRPr lang="en-US"/>
          </a:p>
        </p:txBody>
      </p:sp>
    </p:spTree>
    <p:extLst>
      <p:ext uri="{BB962C8B-B14F-4D97-AF65-F5344CB8AC3E}">
        <p14:creationId xmlns:p14="http://schemas.microsoft.com/office/powerpoint/2010/main" val="1040821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87DA6-5DC7-5715-9FA0-22AE0B749C0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AF980E-3354-A8FB-7A31-10688B06556B}"/>
              </a:ext>
            </a:extLst>
          </p:cNvPr>
          <p:cNvSpPr>
            <a:spLocks noGrp="1"/>
          </p:cNvSpPr>
          <p:nvPr>
            <p:ph type="dt" sz="half" idx="10"/>
          </p:nvPr>
        </p:nvSpPr>
        <p:spPr/>
        <p:txBody>
          <a:bodyPr/>
          <a:lstStyle/>
          <a:p>
            <a:fld id="{0026528B-B4B3-4E75-BC3E-5B4B4C7FD991}" type="datetimeFigureOut">
              <a:rPr lang="en-US" smtClean="0"/>
              <a:t>3/24/2026</a:t>
            </a:fld>
            <a:endParaRPr lang="en-US"/>
          </a:p>
        </p:txBody>
      </p:sp>
      <p:sp>
        <p:nvSpPr>
          <p:cNvPr id="4" name="Footer Placeholder 3">
            <a:extLst>
              <a:ext uri="{FF2B5EF4-FFF2-40B4-BE49-F238E27FC236}">
                <a16:creationId xmlns:a16="http://schemas.microsoft.com/office/drawing/2014/main" id="{7BD26372-3B8A-8621-AD7B-2C316AC7315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CEF9952-262C-B4C9-610C-76B4B6CED83B}"/>
              </a:ext>
            </a:extLst>
          </p:cNvPr>
          <p:cNvSpPr>
            <a:spLocks noGrp="1"/>
          </p:cNvSpPr>
          <p:nvPr>
            <p:ph type="sldNum" sz="quarter" idx="12"/>
          </p:nvPr>
        </p:nvSpPr>
        <p:spPr/>
        <p:txBody>
          <a:bodyPr/>
          <a:lstStyle/>
          <a:p>
            <a:fld id="{0E00008F-A0BF-412C-9F40-EABC30E9D2F8}" type="slidenum">
              <a:rPr lang="en-US" smtClean="0"/>
              <a:t>‹#›</a:t>
            </a:fld>
            <a:endParaRPr lang="en-US"/>
          </a:p>
        </p:txBody>
      </p:sp>
    </p:spTree>
    <p:extLst>
      <p:ext uri="{BB962C8B-B14F-4D97-AF65-F5344CB8AC3E}">
        <p14:creationId xmlns:p14="http://schemas.microsoft.com/office/powerpoint/2010/main" val="33107577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504324-4C6F-3AC4-005D-9DA10ACA22A8}"/>
              </a:ext>
            </a:extLst>
          </p:cNvPr>
          <p:cNvSpPr>
            <a:spLocks noGrp="1"/>
          </p:cNvSpPr>
          <p:nvPr>
            <p:ph type="dt" sz="half" idx="10"/>
          </p:nvPr>
        </p:nvSpPr>
        <p:spPr/>
        <p:txBody>
          <a:bodyPr/>
          <a:lstStyle/>
          <a:p>
            <a:fld id="{0026528B-B4B3-4E75-BC3E-5B4B4C7FD991}" type="datetimeFigureOut">
              <a:rPr lang="en-US" smtClean="0"/>
              <a:t>3/24/2026</a:t>
            </a:fld>
            <a:endParaRPr lang="en-US"/>
          </a:p>
        </p:txBody>
      </p:sp>
      <p:sp>
        <p:nvSpPr>
          <p:cNvPr id="3" name="Footer Placeholder 2">
            <a:extLst>
              <a:ext uri="{FF2B5EF4-FFF2-40B4-BE49-F238E27FC236}">
                <a16:creationId xmlns:a16="http://schemas.microsoft.com/office/drawing/2014/main" id="{3A9F5E4B-A1F0-F5B7-A909-6F49F51E48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D162E39-01D5-1652-62B1-A56773F3F3C5}"/>
              </a:ext>
            </a:extLst>
          </p:cNvPr>
          <p:cNvSpPr>
            <a:spLocks noGrp="1"/>
          </p:cNvSpPr>
          <p:nvPr>
            <p:ph type="sldNum" sz="quarter" idx="12"/>
          </p:nvPr>
        </p:nvSpPr>
        <p:spPr/>
        <p:txBody>
          <a:bodyPr/>
          <a:lstStyle/>
          <a:p>
            <a:fld id="{0E00008F-A0BF-412C-9F40-EABC30E9D2F8}" type="slidenum">
              <a:rPr lang="en-US" smtClean="0"/>
              <a:t>‹#›</a:t>
            </a:fld>
            <a:endParaRPr lang="en-US"/>
          </a:p>
        </p:txBody>
      </p:sp>
    </p:spTree>
    <p:extLst>
      <p:ext uri="{BB962C8B-B14F-4D97-AF65-F5344CB8AC3E}">
        <p14:creationId xmlns:p14="http://schemas.microsoft.com/office/powerpoint/2010/main" val="29906453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8A493-166B-5A26-4F98-EA9423760F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FE99A66-3388-5D4E-FE8E-A12B25DAAC7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2054385-8DB0-D277-90D8-35FC14D8A6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644C25-35C5-1425-0675-FCE1495D3E94}"/>
              </a:ext>
            </a:extLst>
          </p:cNvPr>
          <p:cNvSpPr>
            <a:spLocks noGrp="1"/>
          </p:cNvSpPr>
          <p:nvPr>
            <p:ph type="dt" sz="half" idx="10"/>
          </p:nvPr>
        </p:nvSpPr>
        <p:spPr/>
        <p:txBody>
          <a:bodyPr/>
          <a:lstStyle/>
          <a:p>
            <a:fld id="{0026528B-B4B3-4E75-BC3E-5B4B4C7FD991}" type="datetimeFigureOut">
              <a:rPr lang="en-US" smtClean="0"/>
              <a:t>3/24/2026</a:t>
            </a:fld>
            <a:endParaRPr lang="en-US"/>
          </a:p>
        </p:txBody>
      </p:sp>
      <p:sp>
        <p:nvSpPr>
          <p:cNvPr id="6" name="Footer Placeholder 5">
            <a:extLst>
              <a:ext uri="{FF2B5EF4-FFF2-40B4-BE49-F238E27FC236}">
                <a16:creationId xmlns:a16="http://schemas.microsoft.com/office/drawing/2014/main" id="{CA98906C-83B6-969A-B7F9-013AC7ED6C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C64FB4-6A27-EFB9-105D-987632A16DE5}"/>
              </a:ext>
            </a:extLst>
          </p:cNvPr>
          <p:cNvSpPr>
            <a:spLocks noGrp="1"/>
          </p:cNvSpPr>
          <p:nvPr>
            <p:ph type="sldNum" sz="quarter" idx="12"/>
          </p:nvPr>
        </p:nvSpPr>
        <p:spPr/>
        <p:txBody>
          <a:bodyPr/>
          <a:lstStyle/>
          <a:p>
            <a:fld id="{0E00008F-A0BF-412C-9F40-EABC30E9D2F8}" type="slidenum">
              <a:rPr lang="en-US" smtClean="0"/>
              <a:t>‹#›</a:t>
            </a:fld>
            <a:endParaRPr lang="en-US"/>
          </a:p>
        </p:txBody>
      </p:sp>
    </p:spTree>
    <p:extLst>
      <p:ext uri="{BB962C8B-B14F-4D97-AF65-F5344CB8AC3E}">
        <p14:creationId xmlns:p14="http://schemas.microsoft.com/office/powerpoint/2010/main" val="7403460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6BF98-A8E5-E8AC-5272-9BE3412258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B259187-08E7-AA6A-4998-119BE9427D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DEDAFD6-B5A6-6AA7-76C8-A5B76BDCF9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AC7FCF-CAD8-107E-652A-2F40EE0CC490}"/>
              </a:ext>
            </a:extLst>
          </p:cNvPr>
          <p:cNvSpPr>
            <a:spLocks noGrp="1"/>
          </p:cNvSpPr>
          <p:nvPr>
            <p:ph type="dt" sz="half" idx="10"/>
          </p:nvPr>
        </p:nvSpPr>
        <p:spPr/>
        <p:txBody>
          <a:bodyPr/>
          <a:lstStyle/>
          <a:p>
            <a:fld id="{0026528B-B4B3-4E75-BC3E-5B4B4C7FD991}" type="datetimeFigureOut">
              <a:rPr lang="en-US" smtClean="0"/>
              <a:t>3/24/2026</a:t>
            </a:fld>
            <a:endParaRPr lang="en-US"/>
          </a:p>
        </p:txBody>
      </p:sp>
      <p:sp>
        <p:nvSpPr>
          <p:cNvPr id="6" name="Footer Placeholder 5">
            <a:extLst>
              <a:ext uri="{FF2B5EF4-FFF2-40B4-BE49-F238E27FC236}">
                <a16:creationId xmlns:a16="http://schemas.microsoft.com/office/drawing/2014/main" id="{0D1CB8AA-C9D1-F3FF-4505-11688CABD8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6C087C-208E-C124-A652-1AF76E31FFB0}"/>
              </a:ext>
            </a:extLst>
          </p:cNvPr>
          <p:cNvSpPr>
            <a:spLocks noGrp="1"/>
          </p:cNvSpPr>
          <p:nvPr>
            <p:ph type="sldNum" sz="quarter" idx="12"/>
          </p:nvPr>
        </p:nvSpPr>
        <p:spPr/>
        <p:txBody>
          <a:bodyPr/>
          <a:lstStyle/>
          <a:p>
            <a:fld id="{0E00008F-A0BF-412C-9F40-EABC30E9D2F8}" type="slidenum">
              <a:rPr lang="en-US" smtClean="0"/>
              <a:t>‹#›</a:t>
            </a:fld>
            <a:endParaRPr lang="en-US"/>
          </a:p>
        </p:txBody>
      </p:sp>
    </p:spTree>
    <p:extLst>
      <p:ext uri="{BB962C8B-B14F-4D97-AF65-F5344CB8AC3E}">
        <p14:creationId xmlns:p14="http://schemas.microsoft.com/office/powerpoint/2010/main" val="9187207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42589AE-273D-237C-53ED-8F9571F786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1BC98FF-BE2B-8970-4E6D-684E840B3D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6CDCAA-4669-0DD3-35C6-14B3F718E68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026528B-B4B3-4E75-BC3E-5B4B4C7FD991}" type="datetimeFigureOut">
              <a:rPr lang="en-US" smtClean="0"/>
              <a:t>3/24/2026</a:t>
            </a:fld>
            <a:endParaRPr lang="en-US"/>
          </a:p>
        </p:txBody>
      </p:sp>
      <p:sp>
        <p:nvSpPr>
          <p:cNvPr id="5" name="Footer Placeholder 4">
            <a:extLst>
              <a:ext uri="{FF2B5EF4-FFF2-40B4-BE49-F238E27FC236}">
                <a16:creationId xmlns:a16="http://schemas.microsoft.com/office/drawing/2014/main" id="{04AF81D6-69B9-5E93-4D11-7937A3D85B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6563289-82E5-47F8-800B-57C296F7C9B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E00008F-A0BF-412C-9F40-EABC30E9D2F8}" type="slidenum">
              <a:rPr lang="en-US" smtClean="0"/>
              <a:t>‹#›</a:t>
            </a:fld>
            <a:endParaRPr lang="en-US"/>
          </a:p>
        </p:txBody>
      </p:sp>
    </p:spTree>
    <p:extLst>
      <p:ext uri="{BB962C8B-B14F-4D97-AF65-F5344CB8AC3E}">
        <p14:creationId xmlns:p14="http://schemas.microsoft.com/office/powerpoint/2010/main" val="9260692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 Id="rId5" Type="http://schemas.openxmlformats.org/officeDocument/2006/relationships/image" Target="../media/image17.png"/><Relationship Id="rId4" Type="http://schemas.openxmlformats.org/officeDocument/2006/relationships/hyperlink" Target="http://www.bfi.org.uk/"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blogs.bl.uk/digitisedmanuscripts/2018/05/the-one-and-only-female-pope.html" TargetMode="External"/><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1.png"/><Relationship Id="rId7" Type="http://schemas.openxmlformats.org/officeDocument/2006/relationships/hyperlink" Target="https://en.wikipedia.org/wiki/Axis_Sally#cite_note-:0-3" TargetMode="External"/><Relationship Id="rId2" Type="http://schemas.openxmlformats.org/officeDocument/2006/relationships/image" Target="../media/image10.png"/><Relationship Id="rId1" Type="http://schemas.openxmlformats.org/officeDocument/2006/relationships/slideLayout" Target="../slideLayouts/slideLayout6.xml"/><Relationship Id="rId6" Type="http://schemas.openxmlformats.org/officeDocument/2006/relationships/hyperlink" Target="https://en.wikipedia.org/wiki/Treason" TargetMode="External"/><Relationship Id="rId5" Type="http://schemas.openxmlformats.org/officeDocument/2006/relationships/hyperlink" Target="https://en.wikipedia.org/wiki/Axis_Sally#cite_note-lucasbook-2" TargetMode="External"/><Relationship Id="rId4" Type="http://schemas.openxmlformats.org/officeDocument/2006/relationships/hyperlink" Target="https://en.wikipedia.org/wiki/Mildred_Gillars"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063789-7494-B14A-7496-CEF858F04B42}"/>
              </a:ext>
            </a:extLst>
          </p:cNvPr>
          <p:cNvPicPr>
            <a:picLocks noChangeAspect="1"/>
          </p:cNvPicPr>
          <p:nvPr/>
        </p:nvPicPr>
        <p:blipFill>
          <a:blip r:embed="rId2"/>
          <a:stretch>
            <a:fillRect/>
          </a:stretch>
        </p:blipFill>
        <p:spPr>
          <a:xfrm>
            <a:off x="0" y="243840"/>
            <a:ext cx="12192000" cy="6370320"/>
          </a:xfrm>
          <a:prstGeom prst="rect">
            <a:avLst/>
          </a:prstGeom>
        </p:spPr>
      </p:pic>
      <p:sp>
        <p:nvSpPr>
          <p:cNvPr id="2" name="Title 1">
            <a:extLst>
              <a:ext uri="{FF2B5EF4-FFF2-40B4-BE49-F238E27FC236}">
                <a16:creationId xmlns:a16="http://schemas.microsoft.com/office/drawing/2014/main" id="{62B69D2A-DD88-4044-E986-FEB94F44D326}"/>
              </a:ext>
            </a:extLst>
          </p:cNvPr>
          <p:cNvSpPr>
            <a:spLocks noGrp="1"/>
          </p:cNvSpPr>
          <p:nvPr>
            <p:ph type="ctrTitle"/>
          </p:nvPr>
        </p:nvSpPr>
        <p:spPr>
          <a:xfrm>
            <a:off x="1450848" y="907748"/>
            <a:ext cx="9144000" cy="2387600"/>
          </a:xfrm>
        </p:spPr>
        <p:txBody>
          <a:bodyPr/>
          <a:lstStyle/>
          <a:p>
            <a:r>
              <a:rPr lang="en-US" b="1" dirty="0">
                <a:solidFill>
                  <a:srgbClr val="FF0000"/>
                </a:solidFill>
                <a:effectLst>
                  <a:outerShdw blurRad="38100" dist="38100" dir="2700000" algn="tl">
                    <a:srgbClr val="000000">
                      <a:alpha val="43137"/>
                    </a:srgbClr>
                  </a:outerShdw>
                </a:effectLst>
                <a:latin typeface="Arial Black" panose="020B0A04020102020204" pitchFamily="34" charset="0"/>
              </a:rPr>
              <a:t>Fake History is not New</a:t>
            </a:r>
          </a:p>
        </p:txBody>
      </p:sp>
    </p:spTree>
    <p:extLst>
      <p:ext uri="{BB962C8B-B14F-4D97-AF65-F5344CB8AC3E}">
        <p14:creationId xmlns:p14="http://schemas.microsoft.com/office/powerpoint/2010/main" val="8203840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666C6-A778-2CC3-475E-4915929DE0F2}"/>
              </a:ext>
            </a:extLst>
          </p:cNvPr>
          <p:cNvSpPr>
            <a:spLocks noGrp="1"/>
          </p:cNvSpPr>
          <p:nvPr>
            <p:ph type="title"/>
          </p:nvPr>
        </p:nvSpPr>
        <p:spPr>
          <a:xfrm>
            <a:off x="349624" y="161365"/>
            <a:ext cx="1225875" cy="815788"/>
          </a:xfrm>
        </p:spPr>
        <p:txBody>
          <a:bodyPr>
            <a:normAutofit/>
          </a:bodyPr>
          <a:lstStyle/>
          <a:p>
            <a:r>
              <a:rPr lang="en-US" sz="4000" dirty="0">
                <a:latin typeface="Arial Black" panose="020B0A04020102020204" pitchFamily="34" charset="0"/>
              </a:rPr>
              <a:t>9-M</a:t>
            </a:r>
          </a:p>
        </p:txBody>
      </p:sp>
      <p:sp>
        <p:nvSpPr>
          <p:cNvPr id="4" name="TextBox 3">
            <a:extLst>
              <a:ext uri="{FF2B5EF4-FFF2-40B4-BE49-F238E27FC236}">
                <a16:creationId xmlns:a16="http://schemas.microsoft.com/office/drawing/2014/main" id="{B05B1121-B704-1E82-0FA0-10EE62F8A0AF}"/>
              </a:ext>
            </a:extLst>
          </p:cNvPr>
          <p:cNvSpPr txBox="1"/>
          <p:nvPr/>
        </p:nvSpPr>
        <p:spPr>
          <a:xfrm>
            <a:off x="555812" y="194941"/>
            <a:ext cx="8597615" cy="3231654"/>
          </a:xfrm>
          <a:prstGeom prst="rect">
            <a:avLst/>
          </a:prstGeom>
          <a:noFill/>
        </p:spPr>
        <p:txBody>
          <a:bodyPr wrap="square">
            <a:spAutoFit/>
          </a:bodyPr>
          <a:lstStyle/>
          <a:p>
            <a:pPr lvl="2"/>
            <a:r>
              <a:rPr lang="en-US" sz="2800" b="1" dirty="0" err="1">
                <a:solidFill>
                  <a:srgbClr val="FF0000"/>
                </a:solidFill>
                <a:latin typeface="Arial" panose="020B0604020202020204" pitchFamily="34" charset="0"/>
                <a:cs typeface="Arial" panose="020B0604020202020204" pitchFamily="34" charset="0"/>
              </a:rPr>
              <a:t>Fake</a:t>
            </a:r>
            <a:r>
              <a:rPr lang="en-US" sz="1600" b="1" i="0" dirty="0" err="1">
                <a:solidFill>
                  <a:srgbClr val="111111"/>
                </a:solidFill>
                <a:effectLst/>
                <a:latin typeface="Arial" panose="020B0604020202020204" pitchFamily="34" charset="0"/>
                <a:cs typeface="Arial" panose="020B0604020202020204" pitchFamily="34" charset="0"/>
              </a:rPr>
              <a:t>The</a:t>
            </a:r>
            <a:r>
              <a:rPr lang="en-US" sz="1600" b="1" i="0" dirty="0">
                <a:solidFill>
                  <a:srgbClr val="111111"/>
                </a:solidFill>
                <a:effectLst/>
                <a:latin typeface="Arial" panose="020B0604020202020204" pitchFamily="34" charset="0"/>
                <a:cs typeface="Arial" panose="020B0604020202020204" pitchFamily="34" charset="0"/>
              </a:rPr>
              <a:t> iconic kiss between Captain James T. Kirk and Lieutenant Nyota Uhura in “Star Trek</a:t>
            </a:r>
            <a:r>
              <a:rPr lang="en-US" sz="1600" b="1" dirty="0">
                <a:solidFill>
                  <a:srgbClr val="111111"/>
                </a:solidFill>
                <a:latin typeface="Arial" panose="020B0604020202020204" pitchFamily="34" charset="0"/>
                <a:cs typeface="Arial" panose="020B0604020202020204" pitchFamily="34" charset="0"/>
              </a:rPr>
              <a:t> </a:t>
            </a:r>
            <a:r>
              <a:rPr lang="en-US" sz="1600" b="1" i="0" dirty="0">
                <a:solidFill>
                  <a:srgbClr val="111111"/>
                </a:solidFill>
                <a:effectLst/>
                <a:latin typeface="Arial" panose="020B0604020202020204" pitchFamily="34" charset="0"/>
                <a:cs typeface="Arial" panose="020B0604020202020204" pitchFamily="34" charset="0"/>
              </a:rPr>
              <a:t>The Original Series” is often hailed as the first interracial kiss shown on television. However, this claim isn’t entirely accurate. </a:t>
            </a:r>
          </a:p>
          <a:p>
            <a:pPr algn="l">
              <a:buFont typeface="+mj-lt"/>
              <a:buAutoNum type="arabicPeriod"/>
            </a:pPr>
            <a:r>
              <a:rPr lang="en-US" sz="1600" b="1" i="0" dirty="0">
                <a:solidFill>
                  <a:srgbClr val="111111"/>
                </a:solidFill>
                <a:effectLst/>
                <a:latin typeface="Arial" panose="020B0604020202020204" pitchFamily="34" charset="0"/>
                <a:cs typeface="Arial" panose="020B0604020202020204" pitchFamily="34" charset="0"/>
              </a:rPr>
              <a:t>Ricky and Lucy (1950s): The true pioneers were Ricky and Lucy from the beloved show “I Love Lucy.” Lucille Ball (who played Lucy) and Desi Arnaz (who played Ricky) shared several kisses on-screen. Although Arnaz was Cuban-American, he was considered white-passing, so their kisses weren’t widely perceived as interracial by the public.</a:t>
            </a:r>
          </a:p>
          <a:p>
            <a:pPr algn="l">
              <a:buFont typeface="+mj-lt"/>
              <a:buAutoNum type="arabicPeriod"/>
            </a:pPr>
            <a:endParaRPr lang="en-US" sz="1600" b="1" i="0" dirty="0">
              <a:solidFill>
                <a:srgbClr val="111111"/>
              </a:solidFill>
              <a:effectLst/>
              <a:latin typeface="Arial" panose="020B0604020202020204" pitchFamily="34" charset="0"/>
              <a:cs typeface="Arial" panose="020B0604020202020204" pitchFamily="34" charset="0"/>
            </a:endParaRPr>
          </a:p>
          <a:p>
            <a:pPr algn="l">
              <a:buFont typeface="+mj-lt"/>
              <a:buAutoNum type="arabicPeriod"/>
            </a:pPr>
            <a:r>
              <a:rPr lang="en-US" sz="1600" b="1" i="0" dirty="0">
                <a:solidFill>
                  <a:srgbClr val="111111"/>
                </a:solidFill>
                <a:effectLst/>
                <a:latin typeface="Arial" panose="020B0604020202020204" pitchFamily="34" charset="0"/>
                <a:cs typeface="Arial" panose="020B0604020202020204" pitchFamily="34" charset="0"/>
              </a:rPr>
              <a:t>“Sea Hunt” (1959): In an episode titled “Proof of Guilt,” Japanese-Canadian actress Nobu McCarthy kissed the main character, Mike, played by Lloyd Bridges. Despite this milestone, it didn’t receive the same historical significance as Kirk and Uhura’s kiss.</a:t>
            </a:r>
          </a:p>
        </p:txBody>
      </p:sp>
      <p:pic>
        <p:nvPicPr>
          <p:cNvPr id="5" name="Picture 4">
            <a:extLst>
              <a:ext uri="{FF2B5EF4-FFF2-40B4-BE49-F238E27FC236}">
                <a16:creationId xmlns:a16="http://schemas.microsoft.com/office/drawing/2014/main" id="{F0552BD7-260E-9E7F-3044-75945AE63FFA}"/>
              </a:ext>
            </a:extLst>
          </p:cNvPr>
          <p:cNvPicPr>
            <a:picLocks noChangeAspect="1"/>
          </p:cNvPicPr>
          <p:nvPr/>
        </p:nvPicPr>
        <p:blipFill>
          <a:blip r:embed="rId2"/>
          <a:stretch>
            <a:fillRect/>
          </a:stretch>
        </p:blipFill>
        <p:spPr>
          <a:xfrm>
            <a:off x="9472369" y="408218"/>
            <a:ext cx="2370007" cy="17525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A98636EA-2B4E-930A-5A2D-3563AB6AF9E4}"/>
              </a:ext>
            </a:extLst>
          </p:cNvPr>
          <p:cNvPicPr>
            <a:picLocks noChangeAspect="1"/>
          </p:cNvPicPr>
          <p:nvPr/>
        </p:nvPicPr>
        <p:blipFill>
          <a:blip r:embed="rId3"/>
          <a:stretch>
            <a:fillRect/>
          </a:stretch>
        </p:blipFill>
        <p:spPr>
          <a:xfrm>
            <a:off x="9346872" y="2368390"/>
            <a:ext cx="2495504" cy="16875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a:extLst>
              <a:ext uri="{FF2B5EF4-FFF2-40B4-BE49-F238E27FC236}">
                <a16:creationId xmlns:a16="http://schemas.microsoft.com/office/drawing/2014/main" id="{391DA8C9-0148-7D6B-631A-D7C26E3EB6B7}"/>
              </a:ext>
            </a:extLst>
          </p:cNvPr>
          <p:cNvSpPr txBox="1"/>
          <p:nvPr/>
        </p:nvSpPr>
        <p:spPr>
          <a:xfrm>
            <a:off x="407912" y="3426595"/>
            <a:ext cx="8107157" cy="3046988"/>
          </a:xfrm>
          <a:prstGeom prst="rect">
            <a:avLst/>
          </a:prstGeom>
          <a:noFill/>
        </p:spPr>
        <p:txBody>
          <a:bodyPr wrap="square">
            <a:spAutoFit/>
          </a:bodyPr>
          <a:lstStyle/>
          <a:p>
            <a:pPr algn="l"/>
            <a:r>
              <a:rPr lang="en-US" sz="1600" b="1" i="0" dirty="0">
                <a:solidFill>
                  <a:srgbClr val="000000"/>
                </a:solidFill>
                <a:effectLst/>
                <a:latin typeface="Arial" panose="020B0604020202020204" pitchFamily="34" charset="0"/>
                <a:cs typeface="Arial" panose="020B0604020202020204" pitchFamily="34" charset="0"/>
              </a:rPr>
              <a:t> </a:t>
            </a:r>
          </a:p>
          <a:p>
            <a:pPr algn="l"/>
            <a:r>
              <a:rPr lang="en-US" sz="1600" b="1" i="0" dirty="0">
                <a:solidFill>
                  <a:srgbClr val="000000"/>
                </a:solidFill>
                <a:effectLst/>
                <a:latin typeface="Arial" panose="020B0604020202020204" pitchFamily="34" charset="0"/>
                <a:cs typeface="Arial" panose="020B0604020202020204" pitchFamily="34" charset="0"/>
              </a:rPr>
              <a:t>Six years before Capt. Kirk and Lt. Uhura locked lips on “Star Trek” in what is often credited as TV’s first interracial kiss; another couple was pushing boundaries </a:t>
            </a:r>
          </a:p>
          <a:p>
            <a:pPr algn="l"/>
            <a:endParaRPr lang="en-US" sz="1600" b="1" i="0" dirty="0">
              <a:solidFill>
                <a:srgbClr val="000000"/>
              </a:solidFill>
              <a:effectLst/>
              <a:latin typeface="Arial" panose="020B0604020202020204" pitchFamily="34" charset="0"/>
              <a:cs typeface="Arial" panose="020B0604020202020204" pitchFamily="34" charset="0"/>
            </a:endParaRPr>
          </a:p>
          <a:p>
            <a:pPr algn="l"/>
            <a:r>
              <a:rPr lang="en-US" sz="1600" b="1" i="0" dirty="0">
                <a:solidFill>
                  <a:srgbClr val="000000"/>
                </a:solidFill>
                <a:effectLst/>
                <a:latin typeface="Arial" panose="020B0604020202020204" pitchFamily="34" charset="0"/>
                <a:cs typeface="Arial" panose="020B0604020202020204" pitchFamily="34" charset="0"/>
              </a:rPr>
              <a:t>Newly uncovered footage from the </a:t>
            </a:r>
            <a:r>
              <a:rPr lang="en-US" sz="1600" b="1" i="0" dirty="0">
                <a:solidFill>
                  <a:srgbClr val="000000"/>
                </a:solidFill>
                <a:effectLst/>
                <a:latin typeface="Arial" panose="020B0604020202020204" pitchFamily="34" charset="0"/>
                <a:cs typeface="Arial" panose="020B0604020202020204" pitchFamily="34" charset="0"/>
                <a:hlinkClick r:id="rId4"/>
              </a:rPr>
              <a:t>British Film Institute (BFI)</a:t>
            </a:r>
            <a:r>
              <a:rPr lang="en-US" sz="1600" b="1" i="0" dirty="0">
                <a:solidFill>
                  <a:srgbClr val="000000"/>
                </a:solidFill>
                <a:effectLst/>
                <a:latin typeface="Arial" panose="020B0604020202020204" pitchFamily="34" charset="0"/>
                <a:cs typeface="Arial" panose="020B0604020202020204" pitchFamily="34" charset="0"/>
              </a:rPr>
              <a:t> shows a black man and a white woman kissing in a televised play of “You in Your Small Corner,” in 1962. </a:t>
            </a:r>
          </a:p>
          <a:p>
            <a:pPr algn="l"/>
            <a:endParaRPr lang="en-US" sz="1600" b="1" i="0" dirty="0">
              <a:solidFill>
                <a:srgbClr val="000000"/>
              </a:solidFill>
              <a:effectLst/>
              <a:latin typeface="Arial" panose="020B0604020202020204" pitchFamily="34" charset="0"/>
              <a:cs typeface="Arial" panose="020B0604020202020204" pitchFamily="34" charset="0"/>
            </a:endParaRPr>
          </a:p>
          <a:p>
            <a:r>
              <a:rPr lang="en-US" sz="1600" b="1" i="0" dirty="0">
                <a:solidFill>
                  <a:srgbClr val="000000"/>
                </a:solidFill>
                <a:effectLst/>
                <a:latin typeface="Arial" panose="020B0604020202020204" pitchFamily="34" charset="0"/>
                <a:cs typeface="Arial" panose="020B0604020202020204" pitchFamily="34" charset="0"/>
              </a:rPr>
              <a:t>In </a:t>
            </a:r>
            <a:r>
              <a:rPr lang="en-US" sz="1600" b="1" dirty="0">
                <a:solidFill>
                  <a:srgbClr val="000000"/>
                </a:solidFill>
                <a:latin typeface="Arial" panose="020B0604020202020204" pitchFamily="34" charset="0"/>
                <a:cs typeface="Arial" panose="020B0604020202020204" pitchFamily="34" charset="0"/>
              </a:rPr>
              <a:t>the 1960s Britain, such displays of affection were unheard of on the small screen, and the institute believes this is not just the earliest interracial kiss on British TV,</a:t>
            </a:r>
            <a:r>
              <a:rPr lang="en-US" sz="1600" b="1" i="0" dirty="0">
                <a:solidFill>
                  <a:srgbClr val="000000"/>
                </a:solidFill>
                <a:effectLst/>
                <a:latin typeface="Arial" panose="020B0604020202020204" pitchFamily="34" charset="0"/>
                <a:cs typeface="Arial" panose="020B0604020202020204" pitchFamily="34" charset="0"/>
              </a:rPr>
              <a:t> but possibly the world.</a:t>
            </a:r>
          </a:p>
        </p:txBody>
      </p:sp>
      <p:pic>
        <p:nvPicPr>
          <p:cNvPr id="9" name="Picture 8">
            <a:extLst>
              <a:ext uri="{FF2B5EF4-FFF2-40B4-BE49-F238E27FC236}">
                <a16:creationId xmlns:a16="http://schemas.microsoft.com/office/drawing/2014/main" id="{F4BFBE35-5D1B-1FEF-FDFD-509B44554C9C}"/>
              </a:ext>
            </a:extLst>
          </p:cNvPr>
          <p:cNvPicPr>
            <a:picLocks noChangeAspect="1"/>
          </p:cNvPicPr>
          <p:nvPr/>
        </p:nvPicPr>
        <p:blipFill>
          <a:blip r:embed="rId5"/>
          <a:stretch>
            <a:fillRect/>
          </a:stretch>
        </p:blipFill>
        <p:spPr>
          <a:xfrm>
            <a:off x="8618163" y="4570506"/>
            <a:ext cx="3224213" cy="18003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432896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9C1B1-7E5E-8347-E73C-964F42FC1398}"/>
              </a:ext>
            </a:extLst>
          </p:cNvPr>
          <p:cNvSpPr>
            <a:spLocks noGrp="1"/>
          </p:cNvSpPr>
          <p:nvPr>
            <p:ph type="title"/>
          </p:nvPr>
        </p:nvSpPr>
        <p:spPr>
          <a:xfrm>
            <a:off x="838200" y="365125"/>
            <a:ext cx="3617259" cy="1325563"/>
          </a:xfrm>
        </p:spPr>
        <p:txBody>
          <a:bodyPr/>
          <a:lstStyle/>
          <a:p>
            <a:r>
              <a:rPr lang="en-US" dirty="0">
                <a:latin typeface="Arial Black" panose="020B0A04020102020204" pitchFamily="34" charset="0"/>
              </a:rPr>
              <a:t>10-N </a:t>
            </a:r>
            <a:r>
              <a:rPr lang="en-US" dirty="0">
                <a:solidFill>
                  <a:srgbClr val="FF0000"/>
                </a:solidFill>
                <a:latin typeface="Arial Black" panose="020B0A04020102020204" pitchFamily="34" charset="0"/>
              </a:rPr>
              <a:t>Fake</a:t>
            </a:r>
            <a:endParaRPr lang="en-US" dirty="0">
              <a:latin typeface="Arial Black" panose="020B0A04020102020204" pitchFamily="34" charset="0"/>
            </a:endParaRPr>
          </a:p>
        </p:txBody>
      </p:sp>
      <p:pic>
        <p:nvPicPr>
          <p:cNvPr id="3" name="Picture 2">
            <a:extLst>
              <a:ext uri="{FF2B5EF4-FFF2-40B4-BE49-F238E27FC236}">
                <a16:creationId xmlns:a16="http://schemas.microsoft.com/office/drawing/2014/main" id="{89FDC975-5496-CEA6-80B8-F6077DECB3FC}"/>
              </a:ext>
            </a:extLst>
          </p:cNvPr>
          <p:cNvPicPr>
            <a:picLocks noChangeAspect="1"/>
          </p:cNvPicPr>
          <p:nvPr/>
        </p:nvPicPr>
        <p:blipFill>
          <a:blip r:embed="rId2"/>
          <a:stretch>
            <a:fillRect/>
          </a:stretch>
        </p:blipFill>
        <p:spPr>
          <a:xfrm>
            <a:off x="7736542" y="632012"/>
            <a:ext cx="3729317" cy="27969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a:extLst>
              <a:ext uri="{FF2B5EF4-FFF2-40B4-BE49-F238E27FC236}">
                <a16:creationId xmlns:a16="http://schemas.microsoft.com/office/drawing/2014/main" id="{301AEBE0-AF6A-4151-CAF6-B6A9185403ED}"/>
              </a:ext>
            </a:extLst>
          </p:cNvPr>
          <p:cNvSpPr txBox="1"/>
          <p:nvPr/>
        </p:nvSpPr>
        <p:spPr>
          <a:xfrm>
            <a:off x="726141" y="1550510"/>
            <a:ext cx="6723529" cy="3693319"/>
          </a:xfrm>
          <a:prstGeom prst="rect">
            <a:avLst/>
          </a:prstGeom>
          <a:noFill/>
        </p:spPr>
        <p:txBody>
          <a:bodyPr wrap="square">
            <a:spAutoFit/>
          </a:bodyPr>
          <a:lstStyle/>
          <a:p>
            <a:pPr algn="l"/>
            <a:r>
              <a:rPr lang="en-US" b="1" i="0" dirty="0">
                <a:solidFill>
                  <a:srgbClr val="000000"/>
                </a:solidFill>
                <a:effectLst/>
                <a:latin typeface="Arial" panose="020B0604020202020204" pitchFamily="34" charset="0"/>
                <a:cs typeface="Arial" panose="020B0604020202020204" pitchFamily="34" charset="0"/>
              </a:rPr>
              <a:t>In the late Middle Ages, a popular legend advanced the story of a medieval woman who disguised herself in men’s clothing and ascended to the role of pope. </a:t>
            </a:r>
          </a:p>
          <a:p>
            <a:pPr algn="l"/>
            <a:endParaRPr lang="en-US" b="1" dirty="0">
              <a:solidFill>
                <a:srgbClr val="000000"/>
              </a:solidFill>
              <a:latin typeface="Arial" panose="020B0604020202020204" pitchFamily="34" charset="0"/>
              <a:cs typeface="Arial" panose="020B0604020202020204" pitchFamily="34" charset="0"/>
            </a:endParaRPr>
          </a:p>
          <a:p>
            <a:pPr algn="l"/>
            <a:r>
              <a:rPr lang="en-US" b="1" i="0" dirty="0">
                <a:solidFill>
                  <a:srgbClr val="000000"/>
                </a:solidFill>
                <a:effectLst/>
                <a:latin typeface="Arial" panose="020B0604020202020204" pitchFamily="34" charset="0"/>
                <a:cs typeface="Arial" panose="020B0604020202020204" pitchFamily="34" charset="0"/>
              </a:rPr>
              <a:t>A dramatic ending to the tale ensured its endurance: As the woman, masquerading as Pope Johannes </a:t>
            </a:r>
            <a:r>
              <a:rPr lang="en-US" b="1" i="0" dirty="0" err="1">
                <a:solidFill>
                  <a:srgbClr val="000000"/>
                </a:solidFill>
                <a:effectLst/>
                <a:latin typeface="Arial" panose="020B0604020202020204" pitchFamily="34" charset="0"/>
                <a:cs typeface="Arial" panose="020B0604020202020204" pitchFamily="34" charset="0"/>
              </a:rPr>
              <a:t>Anglicus</a:t>
            </a:r>
            <a:r>
              <a:rPr lang="en-US" b="1" i="0" dirty="0">
                <a:solidFill>
                  <a:srgbClr val="000000"/>
                </a:solidFill>
                <a:effectLst/>
                <a:latin typeface="Arial" panose="020B0604020202020204" pitchFamily="34" charset="0"/>
                <a:cs typeface="Arial" panose="020B0604020202020204" pitchFamily="34" charset="0"/>
              </a:rPr>
              <a:t>, led a religious procession through Rome during the mid-ninth century, she allegedly went into labor, exposing the fact that “Johannes” was actually “Joan.”</a:t>
            </a:r>
          </a:p>
          <a:p>
            <a:pPr algn="l"/>
            <a:endParaRPr lang="en-US" b="1" i="0" dirty="0">
              <a:solidFill>
                <a:srgbClr val="000000"/>
              </a:solidFill>
              <a:effectLst/>
              <a:latin typeface="Arial" panose="020B0604020202020204" pitchFamily="34" charset="0"/>
              <a:cs typeface="Arial" panose="020B0604020202020204" pitchFamily="34" charset="0"/>
            </a:endParaRPr>
          </a:p>
          <a:p>
            <a:pPr algn="l"/>
            <a:r>
              <a:rPr lang="en-US" b="1" i="0" dirty="0">
                <a:solidFill>
                  <a:srgbClr val="000000"/>
                </a:solidFill>
                <a:effectLst/>
                <a:latin typeface="Arial" panose="020B0604020202020204" pitchFamily="34" charset="0"/>
                <a:cs typeface="Arial" panose="020B0604020202020204" pitchFamily="34" charset="0"/>
              </a:rPr>
              <a:t>While most historians believe Pope Joan is nothing more than a myth invented by early critics of the Catholic Church, her story has proven too tantalizing to be forgotten.</a:t>
            </a:r>
          </a:p>
        </p:txBody>
      </p:sp>
      <p:sp>
        <p:nvSpPr>
          <p:cNvPr id="7" name="TextBox 6">
            <a:extLst>
              <a:ext uri="{FF2B5EF4-FFF2-40B4-BE49-F238E27FC236}">
                <a16:creationId xmlns:a16="http://schemas.microsoft.com/office/drawing/2014/main" id="{5A3B3742-F9CC-96E2-F1A0-4CE689EDAD4C}"/>
              </a:ext>
            </a:extLst>
          </p:cNvPr>
          <p:cNvSpPr txBox="1"/>
          <p:nvPr/>
        </p:nvSpPr>
        <p:spPr>
          <a:xfrm>
            <a:off x="726141" y="5379242"/>
            <a:ext cx="10062882" cy="1200329"/>
          </a:xfrm>
          <a:prstGeom prst="rect">
            <a:avLst/>
          </a:prstGeom>
          <a:noFill/>
        </p:spPr>
        <p:txBody>
          <a:bodyPr wrap="square">
            <a:spAutoFit/>
          </a:bodyPr>
          <a:lstStyle/>
          <a:p>
            <a:r>
              <a:rPr lang="en-US" b="1" i="0" dirty="0">
                <a:solidFill>
                  <a:srgbClr val="000000"/>
                </a:solidFill>
                <a:effectLst/>
                <a:latin typeface="Arial" panose="020B0604020202020204" pitchFamily="34" charset="0"/>
                <a:cs typeface="Arial" panose="020B0604020202020204" pitchFamily="34" charset="0"/>
              </a:rPr>
              <a:t>According to a British Library </a:t>
            </a:r>
            <a:r>
              <a:rPr lang="en-US" b="1" i="0" dirty="0">
                <a:solidFill>
                  <a:srgbClr val="000000"/>
                </a:solidFill>
                <a:effectLst/>
                <a:latin typeface="Arial" panose="020B0604020202020204" pitchFamily="34" charset="0"/>
                <a:cs typeface="Arial" panose="020B0604020202020204" pitchFamily="34" charset="0"/>
                <a:hlinkClick r:id="rId3"/>
              </a:rPr>
              <a:t>blog post</a:t>
            </a:r>
            <a:r>
              <a:rPr lang="en-US" b="1" i="0" dirty="0">
                <a:solidFill>
                  <a:srgbClr val="000000"/>
                </a:solidFill>
                <a:effectLst/>
                <a:latin typeface="Arial" panose="020B0604020202020204" pitchFamily="34" charset="0"/>
                <a:cs typeface="Arial" panose="020B0604020202020204" pitchFamily="34" charset="0"/>
              </a:rPr>
              <a:t> written after Rihanna donned papal </a:t>
            </a:r>
            <a:r>
              <a:rPr lang="en-US" b="1" i="0" dirty="0" err="1">
                <a:solidFill>
                  <a:srgbClr val="000000"/>
                </a:solidFill>
                <a:effectLst/>
                <a:latin typeface="Arial" panose="020B0604020202020204" pitchFamily="34" charset="0"/>
                <a:cs typeface="Arial" panose="020B0604020202020204" pitchFamily="34" charset="0"/>
              </a:rPr>
              <a:t>mitre</a:t>
            </a:r>
            <a:r>
              <a:rPr lang="en-US" b="1" i="0" dirty="0">
                <a:solidFill>
                  <a:srgbClr val="000000"/>
                </a:solidFill>
                <a:effectLst/>
                <a:latin typeface="Arial" panose="020B0604020202020204" pitchFamily="34" charset="0"/>
                <a:cs typeface="Arial" panose="020B0604020202020204" pitchFamily="34" charset="0"/>
              </a:rPr>
              <a:t> for the 2018 Met Gala, the first direct mention of Joan appears some 300 years after the female pope was claimed to have lived—a lapse in time that Jensen cites as “the ultimate red flag.”</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469482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40F5F-4D12-B8A2-8C5A-BFAB7529BA04}"/>
              </a:ext>
            </a:extLst>
          </p:cNvPr>
          <p:cNvSpPr>
            <a:spLocks noGrp="1"/>
          </p:cNvSpPr>
          <p:nvPr>
            <p:ph type="title"/>
          </p:nvPr>
        </p:nvSpPr>
        <p:spPr/>
        <p:txBody>
          <a:bodyPr/>
          <a:lstStyle/>
          <a:p>
            <a:r>
              <a:rPr lang="en-US" dirty="0">
                <a:latin typeface="Arial Black" panose="020B0A04020102020204" pitchFamily="34" charset="0"/>
              </a:rPr>
              <a:t>11-J </a:t>
            </a:r>
            <a:r>
              <a:rPr lang="en-US" dirty="0">
                <a:solidFill>
                  <a:srgbClr val="0070C0"/>
                </a:solidFill>
                <a:latin typeface="Arial Black" panose="020B0A04020102020204" pitchFamily="34" charset="0"/>
              </a:rPr>
              <a:t>True </a:t>
            </a:r>
            <a:r>
              <a:rPr lang="en-US" dirty="0">
                <a:latin typeface="Arial Black" panose="020B0A04020102020204" pitchFamily="34" charset="0"/>
              </a:rPr>
              <a:t> </a:t>
            </a:r>
          </a:p>
        </p:txBody>
      </p:sp>
      <p:pic>
        <p:nvPicPr>
          <p:cNvPr id="3" name="Picture 2">
            <a:extLst>
              <a:ext uri="{FF2B5EF4-FFF2-40B4-BE49-F238E27FC236}">
                <a16:creationId xmlns:a16="http://schemas.microsoft.com/office/drawing/2014/main" id="{FA7E874E-41A9-E91F-8002-267A81700E33}"/>
              </a:ext>
            </a:extLst>
          </p:cNvPr>
          <p:cNvPicPr>
            <a:picLocks noChangeAspect="1"/>
          </p:cNvPicPr>
          <p:nvPr/>
        </p:nvPicPr>
        <p:blipFill>
          <a:blip r:embed="rId2"/>
          <a:stretch>
            <a:fillRect/>
          </a:stretch>
        </p:blipFill>
        <p:spPr>
          <a:xfrm>
            <a:off x="7277493" y="208881"/>
            <a:ext cx="4769801" cy="61802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a:extLst>
              <a:ext uri="{FF2B5EF4-FFF2-40B4-BE49-F238E27FC236}">
                <a16:creationId xmlns:a16="http://schemas.microsoft.com/office/drawing/2014/main" id="{C625F68D-3844-D62D-006F-D979C5730F1A}"/>
              </a:ext>
            </a:extLst>
          </p:cNvPr>
          <p:cNvSpPr txBox="1"/>
          <p:nvPr/>
        </p:nvSpPr>
        <p:spPr>
          <a:xfrm>
            <a:off x="336616" y="1574551"/>
            <a:ext cx="6658072" cy="4524315"/>
          </a:xfrm>
          <a:prstGeom prst="rect">
            <a:avLst/>
          </a:prstGeom>
          <a:noFill/>
        </p:spPr>
        <p:txBody>
          <a:bodyPr wrap="square">
            <a:spAutoFit/>
          </a:bodyPr>
          <a:lstStyle/>
          <a:p>
            <a:r>
              <a:rPr lang="en-US" b="1" i="0" dirty="0">
                <a:solidFill>
                  <a:srgbClr val="333333"/>
                </a:solidFill>
                <a:effectLst/>
                <a:latin typeface="Arial" panose="020B0604020202020204" pitchFamily="34" charset="0"/>
                <a:cs typeface="Arial" panose="020B0604020202020204" pitchFamily="34" charset="0"/>
              </a:rPr>
              <a:t>During the brutal Battle of Chosin Reservoir in the Korean War, a group of surrounded U.S. Marines made an urgent radio call for a resupply of 60mm mortar rounds, using their codename for the ammunition: "Tootsie Rolls." Due to a communication mix-up, the next airdrop they received wasn't ammunition, but thousands of actual Tootsie Roll candies. While initially a frustrating mistake, the candy proved to be a lifesaver. It was one of the few rations that didn't freeze solid in the sub-zero temperatures, providing much-needed calories. More importantly, the Marines discovered that when they chewed the Tootsie Rolls into a malleable putty, it was perfect for patching bullet holes and cracks in their vehicles' fuel lines, hoses, and radiators. This makeshift, edible patch kit proved surprisingly effective, allowing them to keep their equipment running and aiding in their eventual breakout.</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24338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B5F7F-8F30-F8FE-0E2C-2A9F3CA07306}"/>
              </a:ext>
            </a:extLst>
          </p:cNvPr>
          <p:cNvSpPr>
            <a:spLocks noGrp="1"/>
          </p:cNvSpPr>
          <p:nvPr>
            <p:ph type="title"/>
          </p:nvPr>
        </p:nvSpPr>
        <p:spPr/>
        <p:txBody>
          <a:bodyPr/>
          <a:lstStyle/>
          <a:p>
            <a:r>
              <a:rPr lang="en-US" dirty="0">
                <a:latin typeface="Arial Black" panose="020B0A04020102020204" pitchFamily="34" charset="0"/>
              </a:rPr>
              <a:t>12-K </a:t>
            </a:r>
            <a:r>
              <a:rPr lang="en-US" dirty="0">
                <a:solidFill>
                  <a:srgbClr val="0070C0"/>
                </a:solidFill>
                <a:latin typeface="Arial Black" panose="020B0A04020102020204" pitchFamily="34" charset="0"/>
              </a:rPr>
              <a:t>True</a:t>
            </a:r>
            <a:r>
              <a:rPr lang="en-US" dirty="0">
                <a:latin typeface="Arial Black" panose="020B0A04020102020204" pitchFamily="34" charset="0"/>
              </a:rPr>
              <a:t> </a:t>
            </a:r>
          </a:p>
        </p:txBody>
      </p:sp>
      <p:pic>
        <p:nvPicPr>
          <p:cNvPr id="3" name="Picture 2">
            <a:extLst>
              <a:ext uri="{FF2B5EF4-FFF2-40B4-BE49-F238E27FC236}">
                <a16:creationId xmlns:a16="http://schemas.microsoft.com/office/drawing/2014/main" id="{85A7A1E3-D7E7-C131-392E-E7215CD5CBBE}"/>
              </a:ext>
            </a:extLst>
          </p:cNvPr>
          <p:cNvPicPr>
            <a:picLocks noChangeAspect="1"/>
          </p:cNvPicPr>
          <p:nvPr/>
        </p:nvPicPr>
        <p:blipFill>
          <a:blip r:embed="rId2"/>
          <a:stretch>
            <a:fillRect/>
          </a:stretch>
        </p:blipFill>
        <p:spPr>
          <a:xfrm>
            <a:off x="5203595" y="1070973"/>
            <a:ext cx="6033941" cy="4068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a:extLst>
              <a:ext uri="{FF2B5EF4-FFF2-40B4-BE49-F238E27FC236}">
                <a16:creationId xmlns:a16="http://schemas.microsoft.com/office/drawing/2014/main" id="{69B147E9-AF16-ED38-F816-926A9FA65040}"/>
              </a:ext>
            </a:extLst>
          </p:cNvPr>
          <p:cNvSpPr txBox="1"/>
          <p:nvPr/>
        </p:nvSpPr>
        <p:spPr>
          <a:xfrm>
            <a:off x="153185" y="1374404"/>
            <a:ext cx="4663911" cy="4524315"/>
          </a:xfrm>
          <a:prstGeom prst="rect">
            <a:avLst/>
          </a:prstGeom>
          <a:noFill/>
        </p:spPr>
        <p:txBody>
          <a:bodyPr wrap="square">
            <a:spAutoFit/>
          </a:bodyPr>
          <a:lstStyle/>
          <a:p>
            <a:r>
              <a:rPr lang="en-US" b="0" i="0" dirty="0">
                <a:solidFill>
                  <a:srgbClr val="333333"/>
                </a:solidFill>
                <a:effectLst/>
                <a:latin typeface="Roboto" panose="02000000000000000000" pitchFamily="2" charset="0"/>
              </a:rPr>
              <a:t>The bond between Jimmy and Rosalynn Carter began decades before they ever fell in love, right at the moment of her birth. In the small town of Plains, Georgia, Jimmy's mother, Lillian Carter, was a registered nurse who assisted in delivering her neighbor's new baby, Rosalynn Smith. According to the story, a three-year-old Jimmy was the first person his mother told about the newborn girl. This remarkable small-town connection served as the unknowing first chapter to what would become the longest presidential marriage in American history, linking the future president and first lady from Rosalynn's very first da</a:t>
            </a:r>
            <a:endParaRPr lang="en-US" dirty="0"/>
          </a:p>
        </p:txBody>
      </p:sp>
    </p:spTree>
    <p:extLst>
      <p:ext uri="{BB962C8B-B14F-4D97-AF65-F5344CB8AC3E}">
        <p14:creationId xmlns:p14="http://schemas.microsoft.com/office/powerpoint/2010/main" val="899182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68596-C82E-48DF-AEA2-5E6F92E1AFA6}"/>
              </a:ext>
            </a:extLst>
          </p:cNvPr>
          <p:cNvSpPr>
            <a:spLocks noGrp="1"/>
          </p:cNvSpPr>
          <p:nvPr>
            <p:ph type="title"/>
          </p:nvPr>
        </p:nvSpPr>
        <p:spPr/>
        <p:txBody>
          <a:bodyPr/>
          <a:lstStyle/>
          <a:p>
            <a:r>
              <a:rPr lang="en-US" dirty="0"/>
              <a:t>END</a:t>
            </a:r>
          </a:p>
        </p:txBody>
      </p:sp>
    </p:spTree>
    <p:extLst>
      <p:ext uri="{BB962C8B-B14F-4D97-AF65-F5344CB8AC3E}">
        <p14:creationId xmlns:p14="http://schemas.microsoft.com/office/powerpoint/2010/main" val="16097396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D6C0468-5E62-0A71-C5D6-DD04D731C3A9}"/>
              </a:ext>
            </a:extLst>
          </p:cNvPr>
          <p:cNvSpPr txBox="1"/>
          <p:nvPr/>
        </p:nvSpPr>
        <p:spPr>
          <a:xfrm>
            <a:off x="277906" y="446454"/>
            <a:ext cx="11716870" cy="4881849"/>
          </a:xfrm>
          <a:prstGeom prst="rect">
            <a:avLst/>
          </a:prstGeom>
          <a:noFill/>
        </p:spPr>
        <p:txBody>
          <a:bodyPr wrap="square" rtlCol="0">
            <a:spAutoFit/>
          </a:bodyPr>
          <a:lstStyle/>
          <a:p>
            <a:pPr marR="0" lvl="0">
              <a:lnSpc>
                <a:spcPct val="115000"/>
              </a:lnSpc>
              <a:spcBef>
                <a:spcPts val="0"/>
              </a:spcBef>
              <a:spcAft>
                <a:spcPts val="0"/>
              </a:spcAft>
            </a:pPr>
            <a:r>
              <a:rPr lang="en-US" sz="1600" b="1" kern="100" dirty="0">
                <a:effectLst/>
                <a:latin typeface="Arial" panose="020B0604020202020204" pitchFamily="34" charset="0"/>
                <a:ea typeface="Aptos" panose="020B0004020202020204" pitchFamily="34" charset="0"/>
                <a:cs typeface="Arial" panose="020B0604020202020204" pitchFamily="34" charset="0"/>
              </a:rPr>
              <a:t>B- Vikings typically wore horned helmets. </a:t>
            </a:r>
            <a:r>
              <a:rPr lang="en-US" sz="1600" b="1" kern="100" dirty="0">
                <a:solidFill>
                  <a:srgbClr val="FF0000"/>
                </a:solidFill>
                <a:effectLst/>
                <a:latin typeface="Arial" panose="020B0604020202020204" pitchFamily="34" charset="0"/>
                <a:ea typeface="Aptos" panose="020B0004020202020204" pitchFamily="34" charset="0"/>
                <a:cs typeface="Arial" panose="020B0604020202020204" pitchFamily="34" charset="0"/>
              </a:rPr>
              <a:t>This was a later affection from the stage. There is no evidence that they actually did that.</a:t>
            </a:r>
          </a:p>
          <a:p>
            <a:pPr marR="0" lvl="0">
              <a:lnSpc>
                <a:spcPct val="115000"/>
              </a:lnSpc>
              <a:spcBef>
                <a:spcPts val="0"/>
              </a:spcBef>
              <a:spcAft>
                <a:spcPts val="0"/>
              </a:spcAft>
            </a:pPr>
            <a:r>
              <a:rPr lang="en-US" sz="1600" b="1" kern="100" dirty="0">
                <a:latin typeface="Arial" panose="020B0604020202020204" pitchFamily="34" charset="0"/>
                <a:ea typeface="Aptos" panose="020B0004020202020204" pitchFamily="34" charset="0"/>
                <a:cs typeface="Arial" panose="020B0604020202020204" pitchFamily="34" charset="0"/>
              </a:rPr>
              <a:t>C- </a:t>
            </a:r>
            <a:r>
              <a:rPr lang="en-US" sz="1600" b="1" kern="100" dirty="0">
                <a:effectLst/>
                <a:latin typeface="Arial" panose="020B0604020202020204" pitchFamily="34" charset="0"/>
                <a:ea typeface="Aptos" panose="020B0004020202020204" pitchFamily="34" charset="0"/>
                <a:cs typeface="Arial" panose="020B0604020202020204" pitchFamily="34" charset="0"/>
              </a:rPr>
              <a:t>Marie Antoinette said, “Let them eat cake,” when told the people had no bread</a:t>
            </a:r>
            <a:r>
              <a:rPr lang="en-US" sz="1600" b="1" kern="100" dirty="0">
                <a:latin typeface="Arial" panose="020B0604020202020204" pitchFamily="34" charset="0"/>
                <a:ea typeface="Aptos" panose="020B0004020202020204" pitchFamily="34" charset="0"/>
                <a:cs typeface="Arial" panose="020B0604020202020204" pitchFamily="34" charset="0"/>
              </a:rPr>
              <a:t> </a:t>
            </a:r>
            <a:r>
              <a:rPr lang="en-US" sz="1600" b="1" kern="100" dirty="0">
                <a:solidFill>
                  <a:srgbClr val="FF0000"/>
                </a:solidFill>
                <a:latin typeface="Arial" panose="020B0604020202020204" pitchFamily="34" charset="0"/>
                <a:ea typeface="Aptos" panose="020B0004020202020204" pitchFamily="34" charset="0"/>
                <a:cs typeface="Arial" panose="020B0604020202020204" pitchFamily="34" charset="0"/>
              </a:rPr>
              <a:t>There is no contemporary evidence that she said this. They sought to discredit her.</a:t>
            </a:r>
            <a:endParaRPr lang="en-US" sz="1600" b="1" kern="100" dirty="0">
              <a:solidFill>
                <a:srgbClr val="FF0000"/>
              </a:solidFill>
              <a:effectLst/>
              <a:latin typeface="Arial" panose="020B0604020202020204" pitchFamily="34" charset="0"/>
              <a:ea typeface="Aptos" panose="020B0004020202020204" pitchFamily="34" charset="0"/>
              <a:cs typeface="Arial" panose="020B0604020202020204" pitchFamily="34" charset="0"/>
            </a:endParaRPr>
          </a:p>
          <a:p>
            <a:pPr marR="0" lvl="0">
              <a:lnSpc>
                <a:spcPct val="115000"/>
              </a:lnSpc>
              <a:spcBef>
                <a:spcPts val="0"/>
              </a:spcBef>
              <a:spcAft>
                <a:spcPts val="0"/>
              </a:spcAft>
            </a:pPr>
            <a:r>
              <a:rPr lang="en-US" sz="1600" b="1" kern="100" dirty="0">
                <a:effectLst/>
                <a:latin typeface="Arial" panose="020B0604020202020204" pitchFamily="34" charset="0"/>
                <a:ea typeface="Aptos" panose="020B0004020202020204" pitchFamily="34" charset="0"/>
                <a:cs typeface="Arial" panose="020B0604020202020204" pitchFamily="34" charset="0"/>
              </a:rPr>
              <a:t>H- The Pyramids in Egypt were built by slaves, including the Hebrews. </a:t>
            </a:r>
            <a:r>
              <a:rPr lang="en-US" sz="1600" b="1" kern="100" dirty="0">
                <a:solidFill>
                  <a:srgbClr val="FF0000"/>
                </a:solidFill>
                <a:latin typeface="Arial" panose="020B0604020202020204" pitchFamily="34" charset="0"/>
                <a:ea typeface="Aptos" panose="020B0004020202020204" pitchFamily="34" charset="0"/>
                <a:cs typeface="Arial" panose="020B0604020202020204" pitchFamily="34" charset="0"/>
              </a:rPr>
              <a:t>Passover notwithstanding, there is no evidence that the Hebrews were ever in Egypt, and there is substantial evidence that the workers on the pyramids were well paid and cared for, not treated as slaves.</a:t>
            </a:r>
            <a:endParaRPr lang="en-US" sz="1600" b="1" kern="100" dirty="0">
              <a:solidFill>
                <a:srgbClr val="FF0000"/>
              </a:solidFill>
              <a:effectLst/>
              <a:latin typeface="Arial" panose="020B0604020202020204" pitchFamily="34" charset="0"/>
              <a:ea typeface="Aptos" panose="020B0004020202020204" pitchFamily="34" charset="0"/>
              <a:cs typeface="Arial" panose="020B0604020202020204" pitchFamily="34" charset="0"/>
            </a:endParaRPr>
          </a:p>
          <a:p>
            <a:pPr marR="0" lvl="0">
              <a:lnSpc>
                <a:spcPct val="115000"/>
              </a:lnSpc>
              <a:spcBef>
                <a:spcPts val="0"/>
              </a:spcBef>
              <a:spcAft>
                <a:spcPts val="0"/>
              </a:spcAft>
            </a:pPr>
            <a:r>
              <a:rPr lang="en-US" sz="1600" b="1" kern="100" dirty="0">
                <a:effectLst/>
                <a:latin typeface="Arial" panose="020B0604020202020204" pitchFamily="34" charset="0"/>
                <a:ea typeface="Aptos" panose="020B0004020202020204" pitchFamily="34" charset="0"/>
                <a:cs typeface="Arial" panose="020B0604020202020204" pitchFamily="34" charset="0"/>
              </a:rPr>
              <a:t>I- The Tudors (and medieval Europeans) used spices to mask the taste of spoiled meat. </a:t>
            </a:r>
            <a:r>
              <a:rPr lang="en-US" sz="1600" b="1" kern="100" dirty="0">
                <a:solidFill>
                  <a:srgbClr val="FF0000"/>
                </a:solidFill>
                <a:latin typeface="Arial" panose="020B0604020202020204" pitchFamily="34" charset="0"/>
                <a:ea typeface="Aptos" panose="020B0004020202020204" pitchFamily="34" charset="0"/>
                <a:cs typeface="Arial" panose="020B0604020202020204" pitchFamily="34" charset="0"/>
              </a:rPr>
              <a:t>Spices had to be imported at great cost. The wealthy who could afford meat didn’t need to eat it spoiled.</a:t>
            </a:r>
            <a:endParaRPr lang="en-US" sz="1600" b="1" kern="100" dirty="0">
              <a:solidFill>
                <a:srgbClr val="FF0000"/>
              </a:solidFill>
              <a:effectLst/>
              <a:latin typeface="Arial" panose="020B0604020202020204" pitchFamily="34" charset="0"/>
              <a:ea typeface="Aptos" panose="020B0004020202020204" pitchFamily="34" charset="0"/>
              <a:cs typeface="Arial" panose="020B0604020202020204" pitchFamily="34" charset="0"/>
            </a:endParaRPr>
          </a:p>
          <a:p>
            <a:pPr marR="0" lvl="0">
              <a:lnSpc>
                <a:spcPct val="115000"/>
              </a:lnSpc>
              <a:spcBef>
                <a:spcPts val="0"/>
              </a:spcBef>
              <a:spcAft>
                <a:spcPts val="0"/>
              </a:spcAft>
            </a:pPr>
            <a:r>
              <a:rPr lang="en-US" sz="1600" b="1" kern="100" dirty="0">
                <a:effectLst/>
                <a:latin typeface="Arial" panose="020B0604020202020204" pitchFamily="34" charset="0"/>
                <a:ea typeface="Aptos" panose="020B0004020202020204" pitchFamily="34" charset="0"/>
                <a:cs typeface="Arial" panose="020B0604020202020204" pitchFamily="34" charset="0"/>
              </a:rPr>
              <a:t>J-During Roman feasts, guests would leave to vomit in the vomitorium in order to empty their stomachs and make it possible to eat more food. </a:t>
            </a:r>
            <a:r>
              <a:rPr lang="en-US" sz="1600" b="1" kern="100" dirty="0">
                <a:solidFill>
                  <a:srgbClr val="FF0000"/>
                </a:solidFill>
                <a:effectLst/>
                <a:latin typeface="Arial" panose="020B0604020202020204" pitchFamily="34" charset="0"/>
                <a:ea typeface="Aptos" panose="020B0004020202020204" pitchFamily="34" charset="0"/>
                <a:cs typeface="Arial" panose="020B0604020202020204" pitchFamily="34" charset="0"/>
              </a:rPr>
              <a:t>The vomitorium comes from the Latin for disgorging which is why the confusion happens. It was a place for the people to leave after the event.</a:t>
            </a:r>
          </a:p>
          <a:p>
            <a:pPr marR="0" lvl="0">
              <a:lnSpc>
                <a:spcPct val="115000"/>
              </a:lnSpc>
              <a:spcBef>
                <a:spcPts val="0"/>
              </a:spcBef>
              <a:spcAft>
                <a:spcPts val="0"/>
              </a:spcAft>
            </a:pPr>
            <a:r>
              <a:rPr lang="en-US" sz="1600" b="1" kern="100" dirty="0">
                <a:effectLst/>
                <a:latin typeface="Arial" panose="020B0604020202020204" pitchFamily="34" charset="0"/>
                <a:ea typeface="Aptos" panose="020B0004020202020204" pitchFamily="34" charset="0"/>
                <a:cs typeface="Arial" panose="020B0604020202020204" pitchFamily="34" charset="0"/>
              </a:rPr>
              <a:t>O. The monster in Mary Shelly’s book is named Frankenstein.  </a:t>
            </a:r>
            <a:r>
              <a:rPr lang="en-US" sz="1600" b="1" kern="100" dirty="0">
                <a:solidFill>
                  <a:srgbClr val="FF0000"/>
                </a:solidFill>
                <a:latin typeface="Arial" panose="020B0604020202020204" pitchFamily="34" charset="0"/>
                <a:ea typeface="Aptos" panose="020B0004020202020204" pitchFamily="34" charset="0"/>
                <a:cs typeface="Arial" panose="020B0604020202020204" pitchFamily="34" charset="0"/>
              </a:rPr>
              <a:t> Frankenstein is the scientist, not the creation. It is just called the monster.</a:t>
            </a:r>
            <a:endParaRPr lang="en-US" sz="1600" b="1" kern="100" dirty="0">
              <a:solidFill>
                <a:srgbClr val="FF0000"/>
              </a:solidFill>
              <a:effectLst/>
              <a:latin typeface="Arial" panose="020B0604020202020204" pitchFamily="34" charset="0"/>
              <a:ea typeface="Aptos" panose="020B0004020202020204" pitchFamily="34" charset="0"/>
              <a:cs typeface="Arial" panose="020B0604020202020204" pitchFamily="34" charset="0"/>
            </a:endParaRPr>
          </a:p>
          <a:p>
            <a:pPr marR="0" lvl="0">
              <a:lnSpc>
                <a:spcPct val="115000"/>
              </a:lnSpc>
              <a:spcBef>
                <a:spcPts val="0"/>
              </a:spcBef>
              <a:spcAft>
                <a:spcPts val="800"/>
              </a:spcAft>
            </a:pPr>
            <a:r>
              <a:rPr lang="en-US" sz="1600" b="1" kern="100" dirty="0">
                <a:latin typeface="Arial" panose="020B0604020202020204" pitchFamily="34" charset="0"/>
                <a:ea typeface="Aptos" panose="020B0004020202020204" pitchFamily="34" charset="0"/>
                <a:cs typeface="Arial" panose="020B0604020202020204" pitchFamily="34" charset="0"/>
              </a:rPr>
              <a:t>P- </a:t>
            </a:r>
            <a:r>
              <a:rPr lang="en-US" sz="1600" b="1" kern="100" dirty="0">
                <a:effectLst/>
                <a:latin typeface="Arial" panose="020B0604020202020204" pitchFamily="34" charset="0"/>
                <a:ea typeface="Aptos" panose="020B0004020202020204" pitchFamily="34" charset="0"/>
                <a:cs typeface="Arial" panose="020B0604020202020204" pitchFamily="34" charset="0"/>
              </a:rPr>
              <a:t>Cleopatra committed suicide by getting a servant to bring her a basket of figs with a poisonous asp in it. She died when the snake bit her.  </a:t>
            </a:r>
            <a:r>
              <a:rPr lang="en-US" sz="1600" b="1" kern="100" dirty="0">
                <a:solidFill>
                  <a:srgbClr val="FF0000"/>
                </a:solidFill>
                <a:latin typeface="Arial" panose="020B0604020202020204" pitchFamily="34" charset="0"/>
                <a:ea typeface="Aptos" panose="020B0004020202020204" pitchFamily="34" charset="0"/>
                <a:cs typeface="Arial" panose="020B0604020202020204" pitchFamily="34" charset="0"/>
              </a:rPr>
              <a:t>She did commit suicide, but not with an asp- it would have taken much too long. This was also probably a fake story to discredit her because figs were a sign of sexuality at that time. </a:t>
            </a:r>
            <a:endParaRPr lang="en-US" sz="1600" b="1" kern="100" dirty="0">
              <a:solidFill>
                <a:srgbClr val="FF0000"/>
              </a:solidFill>
              <a:effectLst/>
              <a:latin typeface="Arial" panose="020B0604020202020204" pitchFamily="34" charset="0"/>
              <a:ea typeface="Aptos" panose="020B00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A22EA078-B783-561B-8DBD-8FA90594F635}"/>
              </a:ext>
            </a:extLst>
          </p:cNvPr>
          <p:cNvSpPr>
            <a:spLocks noGrp="1"/>
          </p:cNvSpPr>
          <p:nvPr>
            <p:ph type="title"/>
          </p:nvPr>
        </p:nvSpPr>
        <p:spPr>
          <a:xfrm>
            <a:off x="197224" y="-46646"/>
            <a:ext cx="10515600" cy="763083"/>
          </a:xfrm>
        </p:spPr>
        <p:txBody>
          <a:bodyPr>
            <a:normAutofit/>
          </a:bodyPr>
          <a:lstStyle/>
          <a:p>
            <a:r>
              <a:rPr lang="en-US" sz="2000" b="1" dirty="0">
                <a:latin typeface="Arial" panose="020B0604020202020204" pitchFamily="34" charset="0"/>
                <a:cs typeface="Arial" panose="020B0604020202020204" pitchFamily="34" charset="0"/>
              </a:rPr>
              <a:t>These were the ones that were fake news. The others are true.</a:t>
            </a:r>
          </a:p>
        </p:txBody>
      </p:sp>
    </p:spTree>
    <p:extLst>
      <p:ext uri="{BB962C8B-B14F-4D97-AF65-F5344CB8AC3E}">
        <p14:creationId xmlns:p14="http://schemas.microsoft.com/office/powerpoint/2010/main" val="35991408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D5D85-5DA5-52C9-0AB0-1A9FDB708845}"/>
              </a:ext>
            </a:extLst>
          </p:cNvPr>
          <p:cNvSpPr>
            <a:spLocks noGrp="1"/>
          </p:cNvSpPr>
          <p:nvPr>
            <p:ph type="title"/>
          </p:nvPr>
        </p:nvSpPr>
        <p:spPr>
          <a:xfrm>
            <a:off x="762785" y="924328"/>
            <a:ext cx="6976621" cy="1325563"/>
          </a:xfrm>
        </p:spPr>
        <p:txBody>
          <a:bodyPr>
            <a:normAutofit fontScale="90000"/>
          </a:bodyPr>
          <a:lstStyle/>
          <a:p>
            <a:pPr>
              <a:lnSpc>
                <a:spcPct val="100000"/>
              </a:lnSpc>
            </a:pPr>
            <a:r>
              <a:rPr lang="en-US" dirty="0">
                <a:latin typeface="Arial Black" panose="020B0A04020102020204" pitchFamily="34" charset="0"/>
              </a:rPr>
              <a:t>1-A </a:t>
            </a:r>
            <a:r>
              <a:rPr lang="en-US" dirty="0">
                <a:solidFill>
                  <a:srgbClr val="FF0000"/>
                </a:solidFill>
                <a:latin typeface="Arial Black" panose="020B0A04020102020204" pitchFamily="34" charset="0"/>
              </a:rPr>
              <a:t>Fake </a:t>
            </a:r>
            <a:br>
              <a:rPr lang="en-US" dirty="0">
                <a:latin typeface="Arial Black" panose="020B0A04020102020204" pitchFamily="34" charset="0"/>
              </a:rPr>
            </a:br>
            <a:r>
              <a:rPr lang="en-US" sz="2200" b="1" dirty="0">
                <a:latin typeface="Arial" panose="020B0604020202020204" pitchFamily="34" charset="0"/>
                <a:cs typeface="Arial" panose="020B0604020202020204" pitchFamily="34" charset="0"/>
              </a:rPr>
              <a:t>Joan of Arc was born in an independent duchy in 1412. (There was no such place as Arc), She was created as a French hero in the nineteenth century when she was made the patron saint. She was executed for wearing men’s clothing, but it was by the Inquisition and the University of Paris not the English. There is no evidence that she fought in the hundred years war.</a:t>
            </a:r>
            <a:endParaRPr lang="en-US" dirty="0">
              <a:latin typeface="Arial Black" panose="020B0A04020102020204" pitchFamily="34" charset="0"/>
            </a:endParaRPr>
          </a:p>
        </p:txBody>
      </p:sp>
      <p:pic>
        <p:nvPicPr>
          <p:cNvPr id="4" name="Picture 3">
            <a:extLst>
              <a:ext uri="{FF2B5EF4-FFF2-40B4-BE49-F238E27FC236}">
                <a16:creationId xmlns:a16="http://schemas.microsoft.com/office/drawing/2014/main" id="{C5D7F9D7-84EA-B61F-3E78-3BE9F7803446}"/>
              </a:ext>
            </a:extLst>
          </p:cNvPr>
          <p:cNvPicPr>
            <a:picLocks noChangeAspect="1"/>
          </p:cNvPicPr>
          <p:nvPr/>
        </p:nvPicPr>
        <p:blipFill>
          <a:blip r:embed="rId2"/>
          <a:stretch>
            <a:fillRect/>
          </a:stretch>
        </p:blipFill>
        <p:spPr>
          <a:xfrm>
            <a:off x="1673189" y="3429000"/>
            <a:ext cx="4495800" cy="2667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id="{C676A4D2-591B-0907-229B-ED61791E6D09}"/>
              </a:ext>
            </a:extLst>
          </p:cNvPr>
          <p:cNvPicPr>
            <a:picLocks noChangeAspect="1"/>
          </p:cNvPicPr>
          <p:nvPr/>
        </p:nvPicPr>
        <p:blipFill>
          <a:blip r:embed="rId3"/>
          <a:stretch>
            <a:fillRect/>
          </a:stretch>
        </p:blipFill>
        <p:spPr>
          <a:xfrm>
            <a:off x="8171361" y="2249891"/>
            <a:ext cx="2944807" cy="4014220"/>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3069535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CE140-6BA1-1276-462C-C44E776DED2C}"/>
              </a:ext>
            </a:extLst>
          </p:cNvPr>
          <p:cNvSpPr>
            <a:spLocks noGrp="1"/>
          </p:cNvSpPr>
          <p:nvPr>
            <p:ph type="title"/>
          </p:nvPr>
        </p:nvSpPr>
        <p:spPr/>
        <p:txBody>
          <a:bodyPr/>
          <a:lstStyle/>
          <a:p>
            <a:r>
              <a:rPr lang="en-US" dirty="0">
                <a:latin typeface="Arial Black" panose="020B0A04020102020204" pitchFamily="34" charset="0"/>
              </a:rPr>
              <a:t>2-F Marco Polo </a:t>
            </a:r>
            <a:r>
              <a:rPr lang="en-US" dirty="0">
                <a:solidFill>
                  <a:srgbClr val="FF0000"/>
                </a:solidFill>
                <a:latin typeface="Arial Black" panose="020B0A04020102020204" pitchFamily="34" charset="0"/>
              </a:rPr>
              <a:t>fake</a:t>
            </a:r>
          </a:p>
        </p:txBody>
      </p:sp>
      <p:sp>
        <p:nvSpPr>
          <p:cNvPr id="3" name="Content Placeholder 2">
            <a:extLst>
              <a:ext uri="{FF2B5EF4-FFF2-40B4-BE49-F238E27FC236}">
                <a16:creationId xmlns:a16="http://schemas.microsoft.com/office/drawing/2014/main" id="{29783460-04D7-0443-682D-3D363B0414E3}"/>
              </a:ext>
            </a:extLst>
          </p:cNvPr>
          <p:cNvSpPr>
            <a:spLocks noGrp="1"/>
          </p:cNvSpPr>
          <p:nvPr>
            <p:ph idx="1"/>
          </p:nvPr>
        </p:nvSpPr>
        <p:spPr>
          <a:xfrm>
            <a:off x="838200" y="1825625"/>
            <a:ext cx="6665259" cy="4351338"/>
          </a:xfrm>
        </p:spPr>
        <p:txBody>
          <a:bodyPr/>
          <a:lstStyle/>
          <a:p>
            <a:pPr marL="0" indent="0">
              <a:buNone/>
            </a:pPr>
            <a:r>
              <a:rPr lang="en-US" b="1" dirty="0">
                <a:latin typeface="Arial" panose="020B0604020202020204" pitchFamily="34" charset="0"/>
                <a:cs typeface="Arial" panose="020B0604020202020204" pitchFamily="34" charset="0"/>
              </a:rPr>
              <a:t>He claimed to have been the first European granted an audience with the court of Kublai Khan and was even given the governorship of Yangzhou for three years. All of this is unlikely, including that he never spoke any Chinese language after a supposed 17 years there. There was documented pasta in Italy long before he was born.</a:t>
            </a:r>
          </a:p>
        </p:txBody>
      </p:sp>
      <p:pic>
        <p:nvPicPr>
          <p:cNvPr id="4" name="Picture 3">
            <a:extLst>
              <a:ext uri="{FF2B5EF4-FFF2-40B4-BE49-F238E27FC236}">
                <a16:creationId xmlns:a16="http://schemas.microsoft.com/office/drawing/2014/main" id="{88D9C27F-24DB-0D39-7D25-992B8E7FECE9}"/>
              </a:ext>
            </a:extLst>
          </p:cNvPr>
          <p:cNvPicPr>
            <a:picLocks noChangeAspect="1"/>
          </p:cNvPicPr>
          <p:nvPr/>
        </p:nvPicPr>
        <p:blipFill>
          <a:blip r:embed="rId2"/>
          <a:stretch>
            <a:fillRect/>
          </a:stretch>
        </p:blipFill>
        <p:spPr>
          <a:xfrm>
            <a:off x="7503459" y="176176"/>
            <a:ext cx="4521622" cy="63166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753508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CE4AB-5F23-EBA0-17E6-B7B21BEDB02F}"/>
              </a:ext>
            </a:extLst>
          </p:cNvPr>
          <p:cNvSpPr>
            <a:spLocks noGrp="1"/>
          </p:cNvSpPr>
          <p:nvPr>
            <p:ph type="title"/>
          </p:nvPr>
        </p:nvSpPr>
        <p:spPr>
          <a:xfrm>
            <a:off x="838199" y="365125"/>
            <a:ext cx="2819401" cy="1325563"/>
          </a:xfrm>
        </p:spPr>
        <p:txBody>
          <a:bodyPr/>
          <a:lstStyle/>
          <a:p>
            <a:r>
              <a:rPr lang="en-US" dirty="0">
                <a:latin typeface="Arial Black" panose="020B0A04020102020204" pitchFamily="34" charset="0"/>
                <a:cs typeface="Arial" panose="020B0604020202020204" pitchFamily="34" charset="0"/>
              </a:rPr>
              <a:t>3-Q </a:t>
            </a:r>
            <a:r>
              <a:rPr lang="en-US" dirty="0">
                <a:solidFill>
                  <a:srgbClr val="0070C0"/>
                </a:solidFill>
                <a:latin typeface="Arial Black" panose="020B0A04020102020204" pitchFamily="34" charset="0"/>
                <a:cs typeface="Arial" panose="020B0604020202020204" pitchFamily="34" charset="0"/>
              </a:rPr>
              <a:t>True</a:t>
            </a:r>
          </a:p>
        </p:txBody>
      </p:sp>
      <p:sp>
        <p:nvSpPr>
          <p:cNvPr id="3" name="Content Placeholder 2">
            <a:extLst>
              <a:ext uri="{FF2B5EF4-FFF2-40B4-BE49-F238E27FC236}">
                <a16:creationId xmlns:a16="http://schemas.microsoft.com/office/drawing/2014/main" id="{F0D522B4-A10A-B0C7-A61A-BC6ABDD5E5A6}"/>
              </a:ext>
            </a:extLst>
          </p:cNvPr>
          <p:cNvSpPr>
            <a:spLocks noGrp="1"/>
          </p:cNvSpPr>
          <p:nvPr>
            <p:ph idx="1"/>
          </p:nvPr>
        </p:nvSpPr>
        <p:spPr>
          <a:xfrm>
            <a:off x="1276081" y="1529789"/>
            <a:ext cx="6276912" cy="4351338"/>
          </a:xfrm>
        </p:spPr>
        <p:txBody>
          <a:bodyPr>
            <a:normAutofit/>
          </a:bodyPr>
          <a:lstStyle/>
          <a:p>
            <a:pPr marL="0" indent="0">
              <a:lnSpc>
                <a:spcPct val="110000"/>
              </a:lnSpc>
              <a:buNone/>
            </a:pPr>
            <a:r>
              <a:rPr lang="en-US" b="1" dirty="0">
                <a:latin typeface="Arial" panose="020B0604020202020204" pitchFamily="34" charset="0"/>
                <a:cs typeface="Arial" panose="020B0604020202020204" pitchFamily="34" charset="0"/>
              </a:rPr>
              <a:t>The fruit came first and was the source of the word for the color. Most languages don’t have a special word for Yellow-Red. T</a:t>
            </a:r>
            <a:r>
              <a:rPr lang="en-US" b="1" i="0" dirty="0">
                <a:solidFill>
                  <a:srgbClr val="111111"/>
                </a:solidFill>
                <a:effectLst/>
                <a:latin typeface="Arial" panose="020B0604020202020204" pitchFamily="34" charset="0"/>
                <a:cs typeface="Arial" panose="020B0604020202020204" pitchFamily="34" charset="0"/>
              </a:rPr>
              <a:t>he earliest recorded use of the word in English dates to the 13</a:t>
            </a:r>
            <a:r>
              <a:rPr lang="en-US" b="1" i="0" baseline="30000" dirty="0">
                <a:solidFill>
                  <a:srgbClr val="111111"/>
                </a:solidFill>
                <a:effectLst/>
                <a:latin typeface="Arial" panose="020B0604020202020204" pitchFamily="34" charset="0"/>
                <a:cs typeface="Arial" panose="020B0604020202020204" pitchFamily="34" charset="0"/>
              </a:rPr>
              <a:t>th</a:t>
            </a:r>
            <a:r>
              <a:rPr lang="en-US" b="1" i="0" dirty="0">
                <a:solidFill>
                  <a:srgbClr val="111111"/>
                </a:solidFill>
                <a:effectLst/>
                <a:latin typeface="Arial" panose="020B0604020202020204" pitchFamily="34" charset="0"/>
                <a:cs typeface="Arial" panose="020B0604020202020204" pitchFamily="34" charset="0"/>
              </a:rPr>
              <a:t> century and refers to the fruit. The first recorded use of "orange" as a color name in English was in 1502.</a:t>
            </a:r>
            <a:endParaRPr lang="en-US" b="1"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69C5480F-0A1C-2081-C46C-C420B590A9F5}"/>
              </a:ext>
            </a:extLst>
          </p:cNvPr>
          <p:cNvPicPr>
            <a:picLocks noChangeAspect="1"/>
          </p:cNvPicPr>
          <p:nvPr/>
        </p:nvPicPr>
        <p:blipFill>
          <a:blip r:embed="rId2"/>
          <a:stretch>
            <a:fillRect/>
          </a:stretch>
        </p:blipFill>
        <p:spPr>
          <a:xfrm>
            <a:off x="8370878" y="1529789"/>
            <a:ext cx="2545041" cy="34481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81462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ED995-0848-0697-8432-F1015DAFD4A1}"/>
              </a:ext>
            </a:extLst>
          </p:cNvPr>
          <p:cNvSpPr>
            <a:spLocks noGrp="1"/>
          </p:cNvSpPr>
          <p:nvPr>
            <p:ph type="title"/>
          </p:nvPr>
        </p:nvSpPr>
        <p:spPr/>
        <p:txBody>
          <a:bodyPr/>
          <a:lstStyle/>
          <a:p>
            <a:r>
              <a:rPr lang="en-US" dirty="0">
                <a:latin typeface="Arial Black" panose="020B0A04020102020204" pitchFamily="34" charset="0"/>
              </a:rPr>
              <a:t>4-E </a:t>
            </a:r>
            <a:r>
              <a:rPr lang="en-US" dirty="0">
                <a:solidFill>
                  <a:srgbClr val="0070C0"/>
                </a:solidFill>
                <a:latin typeface="Arial Black" panose="020B0A04020102020204" pitchFamily="34" charset="0"/>
              </a:rPr>
              <a:t>true</a:t>
            </a:r>
          </a:p>
        </p:txBody>
      </p:sp>
      <p:sp>
        <p:nvSpPr>
          <p:cNvPr id="3" name="Content Placeholder 2">
            <a:extLst>
              <a:ext uri="{FF2B5EF4-FFF2-40B4-BE49-F238E27FC236}">
                <a16:creationId xmlns:a16="http://schemas.microsoft.com/office/drawing/2014/main" id="{4D039292-7845-1C07-7466-F2479A6FB3DC}"/>
              </a:ext>
            </a:extLst>
          </p:cNvPr>
          <p:cNvSpPr>
            <a:spLocks noGrp="1"/>
          </p:cNvSpPr>
          <p:nvPr>
            <p:ph idx="1"/>
          </p:nvPr>
        </p:nvSpPr>
        <p:spPr>
          <a:xfrm>
            <a:off x="1196419" y="1722258"/>
            <a:ext cx="4205140" cy="4351338"/>
          </a:xfrm>
        </p:spPr>
        <p:txBody>
          <a:bodyPr/>
          <a:lstStyle/>
          <a:p>
            <a:pPr marL="0" indent="0">
              <a:buNone/>
            </a:pPr>
            <a:r>
              <a:rPr lang="en-US" b="1" dirty="0">
                <a:latin typeface="Arial" panose="020B0604020202020204" pitchFamily="34" charset="0"/>
                <a:cs typeface="Arial" panose="020B0604020202020204" pitchFamily="34" charset="0"/>
              </a:rPr>
              <a:t>His false teeth were not wooden. </a:t>
            </a:r>
            <a:r>
              <a:rPr lang="en-US" b="1" i="0" dirty="0">
                <a:solidFill>
                  <a:srgbClr val="0D0D0D"/>
                </a:solidFill>
                <a:effectLst/>
                <a:latin typeface="Arial" panose="020B0604020202020204" pitchFamily="34" charset="0"/>
                <a:cs typeface="Arial" panose="020B0604020202020204" pitchFamily="34" charset="0"/>
              </a:rPr>
              <a:t>Instead, his dentures were crafted from a variety of materials, including human teeth (often obtained from slaves), animal teeth, ivory, and metal.</a:t>
            </a:r>
            <a:endParaRPr lang="en-US" b="1"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039A6122-1911-F8A5-97B5-F4F587F38213}"/>
              </a:ext>
            </a:extLst>
          </p:cNvPr>
          <p:cNvPicPr>
            <a:picLocks noChangeAspect="1"/>
          </p:cNvPicPr>
          <p:nvPr/>
        </p:nvPicPr>
        <p:blipFill rotWithShape="1">
          <a:blip r:embed="rId2"/>
          <a:srcRect l="1" r="-904" b="19569"/>
          <a:stretch/>
        </p:blipFill>
        <p:spPr>
          <a:xfrm>
            <a:off x="5988424" y="1626991"/>
            <a:ext cx="5878495" cy="38744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711444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E9E8C-6281-5DD9-F73D-E574022AC37C}"/>
              </a:ext>
            </a:extLst>
          </p:cNvPr>
          <p:cNvSpPr>
            <a:spLocks noGrp="1"/>
          </p:cNvSpPr>
          <p:nvPr>
            <p:ph type="title"/>
          </p:nvPr>
        </p:nvSpPr>
        <p:spPr>
          <a:xfrm>
            <a:off x="253738" y="96651"/>
            <a:ext cx="10515600" cy="1325563"/>
          </a:xfrm>
        </p:spPr>
        <p:txBody>
          <a:bodyPr/>
          <a:lstStyle/>
          <a:p>
            <a:r>
              <a:rPr lang="en-US" dirty="0">
                <a:latin typeface="Arial Black" panose="020B0A04020102020204" pitchFamily="34" charset="0"/>
              </a:rPr>
              <a:t>5-D </a:t>
            </a:r>
            <a:r>
              <a:rPr lang="en-US" dirty="0">
                <a:solidFill>
                  <a:srgbClr val="0070C0"/>
                </a:solidFill>
                <a:latin typeface="Arial Black" panose="020B0A04020102020204" pitchFamily="34" charset="0"/>
              </a:rPr>
              <a:t>True</a:t>
            </a:r>
            <a:endParaRPr lang="en-US" dirty="0">
              <a:latin typeface="Arial Black" panose="020B0A04020102020204" pitchFamily="34" charset="0"/>
            </a:endParaRPr>
          </a:p>
        </p:txBody>
      </p:sp>
      <p:sp>
        <p:nvSpPr>
          <p:cNvPr id="3" name="Content Placeholder 2">
            <a:extLst>
              <a:ext uri="{FF2B5EF4-FFF2-40B4-BE49-F238E27FC236}">
                <a16:creationId xmlns:a16="http://schemas.microsoft.com/office/drawing/2014/main" id="{C5DDF7EF-C177-A5E0-060B-514DBA3C6B0E}"/>
              </a:ext>
            </a:extLst>
          </p:cNvPr>
          <p:cNvSpPr>
            <a:spLocks noGrp="1"/>
          </p:cNvSpPr>
          <p:nvPr>
            <p:ph idx="1"/>
          </p:nvPr>
        </p:nvSpPr>
        <p:spPr>
          <a:xfrm>
            <a:off x="515470" y="1422214"/>
            <a:ext cx="6225989" cy="4351338"/>
          </a:xfrm>
        </p:spPr>
        <p:txBody>
          <a:bodyPr>
            <a:noAutofit/>
          </a:bodyPr>
          <a:lstStyle/>
          <a:p>
            <a:pPr marL="0" indent="0">
              <a:lnSpc>
                <a:spcPct val="120000"/>
              </a:lnSpc>
              <a:buNone/>
            </a:pPr>
            <a:r>
              <a:rPr lang="en-US" sz="2000" b="1" i="0" dirty="0">
                <a:solidFill>
                  <a:srgbClr val="202122"/>
                </a:solidFill>
                <a:effectLst/>
                <a:latin typeface="Arial" panose="020B0604020202020204" pitchFamily="34" charset="0"/>
              </a:rPr>
              <a:t>Despite his research, Semmelweis's observations conflicted with the established scientific and medical opinions of the time, and his ideas were rejected by the medical community. He could offer no theoretical explanation for his findings of reduced mortality due to hand-washing, and some doctors were offended at the suggestion that they should wash their hands and mocked him for it. His findings </a:t>
            </a:r>
            <a:r>
              <a:rPr lang="en-US" sz="2000" b="1" dirty="0">
                <a:solidFill>
                  <a:srgbClr val="202122"/>
                </a:solidFill>
                <a:latin typeface="Arial" panose="020B0604020202020204" pitchFamily="34" charset="0"/>
              </a:rPr>
              <a:t>were widely accepted only years after his death, when Louis Pasteur confirmed the germ theory, providing a theoretical explanation for Semmelweis's observations, and Joseph Lister, building on Pasteur's research, practiced and promoted hygienic methods</a:t>
            </a:r>
            <a:r>
              <a:rPr lang="en-US" sz="2000" b="1" i="0" dirty="0">
                <a:solidFill>
                  <a:srgbClr val="202122"/>
                </a:solidFill>
                <a:effectLst/>
                <a:latin typeface="Arial" panose="020B0604020202020204" pitchFamily="34" charset="0"/>
              </a:rPr>
              <a:t> with great success.</a:t>
            </a:r>
            <a:endParaRPr lang="en-US" sz="2000" b="1"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521C7F80-0E9B-C855-8E4D-FB88A84C7603}"/>
              </a:ext>
            </a:extLst>
          </p:cNvPr>
          <p:cNvPicPr>
            <a:picLocks noChangeAspect="1"/>
          </p:cNvPicPr>
          <p:nvPr/>
        </p:nvPicPr>
        <p:blipFill>
          <a:blip r:embed="rId2"/>
          <a:stretch>
            <a:fillRect/>
          </a:stretch>
        </p:blipFill>
        <p:spPr>
          <a:xfrm>
            <a:off x="7264924" y="762112"/>
            <a:ext cx="3943546" cy="53337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0794932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552E0-D8D0-ECB7-8F91-AF07F4DC018C}"/>
              </a:ext>
            </a:extLst>
          </p:cNvPr>
          <p:cNvSpPr>
            <a:spLocks noGrp="1"/>
          </p:cNvSpPr>
          <p:nvPr>
            <p:ph type="title"/>
          </p:nvPr>
        </p:nvSpPr>
        <p:spPr>
          <a:xfrm>
            <a:off x="304800" y="55472"/>
            <a:ext cx="2862605" cy="1325563"/>
          </a:xfrm>
        </p:spPr>
        <p:txBody>
          <a:bodyPr>
            <a:normAutofit/>
          </a:bodyPr>
          <a:lstStyle/>
          <a:p>
            <a:r>
              <a:rPr lang="en-US" dirty="0">
                <a:latin typeface="Arial Black" panose="020B0A04020102020204" pitchFamily="34" charset="0"/>
              </a:rPr>
              <a:t>6-G </a:t>
            </a:r>
            <a:r>
              <a:rPr lang="en-US" dirty="0">
                <a:solidFill>
                  <a:srgbClr val="FF0000"/>
                </a:solidFill>
                <a:latin typeface="Arial Black" panose="020B0A04020102020204" pitchFamily="34" charset="0"/>
              </a:rPr>
              <a:t>Fake</a:t>
            </a:r>
            <a:r>
              <a:rPr lang="en-US" dirty="0">
                <a:latin typeface="Arial Black" panose="020B0A04020102020204" pitchFamily="34" charset="0"/>
              </a:rPr>
              <a:t> </a:t>
            </a:r>
          </a:p>
        </p:txBody>
      </p:sp>
      <p:sp>
        <p:nvSpPr>
          <p:cNvPr id="4" name="TextBox 3">
            <a:extLst>
              <a:ext uri="{FF2B5EF4-FFF2-40B4-BE49-F238E27FC236}">
                <a16:creationId xmlns:a16="http://schemas.microsoft.com/office/drawing/2014/main" id="{B1FB5826-EA9C-1080-9A48-BAC102E15338}"/>
              </a:ext>
            </a:extLst>
          </p:cNvPr>
          <p:cNvSpPr txBox="1"/>
          <p:nvPr/>
        </p:nvSpPr>
        <p:spPr>
          <a:xfrm>
            <a:off x="304801" y="1079377"/>
            <a:ext cx="5656728" cy="5632311"/>
          </a:xfrm>
          <a:prstGeom prst="rect">
            <a:avLst/>
          </a:prstGeom>
          <a:noFill/>
        </p:spPr>
        <p:txBody>
          <a:bodyPr wrap="square">
            <a:spAutoFit/>
          </a:bodyPr>
          <a:lstStyle/>
          <a:p>
            <a:r>
              <a:rPr lang="en-US" sz="2400" b="1" i="0" dirty="0">
                <a:solidFill>
                  <a:srgbClr val="333333"/>
                </a:solidFill>
                <a:effectLst/>
                <a:latin typeface="Arial" panose="020B0604020202020204" pitchFamily="34" charset="0"/>
                <a:cs typeface="Arial" panose="020B0604020202020204" pitchFamily="34" charset="0"/>
              </a:rPr>
              <a:t>Ninja were a group that mainly conducted covert operations for a feudal lord. Their position was different from that of samurai or </a:t>
            </a:r>
            <a:r>
              <a:rPr lang="en-US" sz="2400" b="1" i="0" dirty="0" err="1">
                <a:solidFill>
                  <a:srgbClr val="333333"/>
                </a:solidFill>
                <a:effectLst/>
                <a:latin typeface="Arial" panose="020B0604020202020204" pitchFamily="34" charset="0"/>
                <a:cs typeface="Arial" panose="020B0604020202020204" pitchFamily="34" charset="0"/>
              </a:rPr>
              <a:t>ashigaru</a:t>
            </a:r>
            <a:r>
              <a:rPr lang="en-US" sz="2400" b="1" i="0" dirty="0">
                <a:solidFill>
                  <a:srgbClr val="333333"/>
                </a:solidFill>
                <a:effectLst/>
                <a:latin typeface="Arial" panose="020B0604020202020204" pitchFamily="34" charset="0"/>
                <a:cs typeface="Arial" panose="020B0604020202020204" pitchFamily="34" charset="0"/>
              </a:rPr>
              <a:t> (common foot soldiers). A figure in a black costume can be seen </a:t>
            </a:r>
            <a:r>
              <a:rPr lang="en-US" sz="2400" b="1" dirty="0">
                <a:solidFill>
                  <a:srgbClr val="333333"/>
                </a:solidFill>
                <a:latin typeface="Arial" panose="020B0604020202020204" pitchFamily="34" charset="0"/>
                <a:cs typeface="Arial" panose="020B0604020202020204" pitchFamily="34" charset="0"/>
              </a:rPr>
              <a:t>at night; thus, it is considered that their costume was dark blue or a </a:t>
            </a:r>
            <a:r>
              <a:rPr lang="en-US" sz="2400" b="1" i="0" dirty="0">
                <a:solidFill>
                  <a:srgbClr val="333333"/>
                </a:solidFill>
                <a:effectLst/>
                <a:latin typeface="Arial" panose="020B0604020202020204" pitchFamily="34" charset="0"/>
                <a:cs typeface="Arial" panose="020B0604020202020204" pitchFamily="34" charset="0"/>
              </a:rPr>
              <a:t>persimmon color.</a:t>
            </a:r>
          </a:p>
          <a:p>
            <a:r>
              <a:rPr lang="en-US" sz="2400" b="1" i="0" dirty="0">
                <a:solidFill>
                  <a:srgbClr val="333333"/>
                </a:solidFill>
                <a:effectLst/>
                <a:latin typeface="Arial" panose="020B0604020202020204" pitchFamily="34" charset="0"/>
                <a:cs typeface="Arial" panose="020B0604020202020204" pitchFamily="34" charset="0"/>
              </a:rPr>
              <a:t>Female ninja are generally called "Kunoichi" (the origin of this code name </a:t>
            </a:r>
            <a:r>
              <a:rPr lang="en-US" sz="2400" b="1" dirty="0">
                <a:solidFill>
                  <a:srgbClr val="333333"/>
                </a:solidFill>
                <a:latin typeface="Arial" panose="020B0604020202020204" pitchFamily="34" charset="0"/>
                <a:cs typeface="Arial" panose="020B0604020202020204" pitchFamily="34" charset="0"/>
              </a:rPr>
              <a:t>is the Japanese character "女," meaning "woman," and, according to the myth, they would be easy to identify when dressed).</a:t>
            </a:r>
            <a:endParaRPr lang="en-US" sz="2400" b="1"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BC262A28-AB6D-D760-2FBC-8EBB3CA0A8CC}"/>
              </a:ext>
            </a:extLst>
          </p:cNvPr>
          <p:cNvPicPr>
            <a:picLocks noChangeAspect="1"/>
          </p:cNvPicPr>
          <p:nvPr/>
        </p:nvPicPr>
        <p:blipFill>
          <a:blip r:embed="rId2"/>
          <a:stretch>
            <a:fillRect/>
          </a:stretch>
        </p:blipFill>
        <p:spPr>
          <a:xfrm>
            <a:off x="6808021" y="365125"/>
            <a:ext cx="4352925" cy="27051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9CDCF1F4-038D-E674-D02F-D564C2E6EC5D}"/>
              </a:ext>
            </a:extLst>
          </p:cNvPr>
          <p:cNvPicPr>
            <a:picLocks noChangeAspect="1"/>
          </p:cNvPicPr>
          <p:nvPr/>
        </p:nvPicPr>
        <p:blipFill>
          <a:blip r:embed="rId3"/>
          <a:stretch>
            <a:fillRect/>
          </a:stretch>
        </p:blipFill>
        <p:spPr>
          <a:xfrm>
            <a:off x="6691017" y="3570481"/>
            <a:ext cx="4469929" cy="27778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800496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90FA4-2970-A4C8-AA66-EEC635FA7D19}"/>
              </a:ext>
            </a:extLst>
          </p:cNvPr>
          <p:cNvSpPr>
            <a:spLocks noGrp="1"/>
          </p:cNvSpPr>
          <p:nvPr>
            <p:ph type="title"/>
          </p:nvPr>
        </p:nvSpPr>
        <p:spPr>
          <a:xfrm>
            <a:off x="838199" y="365125"/>
            <a:ext cx="2875961" cy="1325563"/>
          </a:xfrm>
        </p:spPr>
        <p:txBody>
          <a:bodyPr/>
          <a:lstStyle/>
          <a:p>
            <a:r>
              <a:rPr lang="en-US" dirty="0">
                <a:latin typeface="Arial Black" panose="020B0A04020102020204" pitchFamily="34" charset="0"/>
              </a:rPr>
              <a:t>7-L </a:t>
            </a:r>
            <a:r>
              <a:rPr lang="en-US" dirty="0">
                <a:solidFill>
                  <a:schemeClr val="accent4">
                    <a:lumMod val="75000"/>
                  </a:schemeClr>
                </a:solidFill>
                <a:latin typeface="Arial Black" panose="020B0A04020102020204" pitchFamily="34" charset="0"/>
              </a:rPr>
              <a:t>True</a:t>
            </a:r>
            <a:endParaRPr lang="en-US" dirty="0">
              <a:latin typeface="Arial Black" panose="020B0A04020102020204" pitchFamily="34" charset="0"/>
            </a:endParaRPr>
          </a:p>
        </p:txBody>
      </p:sp>
      <p:pic>
        <p:nvPicPr>
          <p:cNvPr id="3" name="Picture 2">
            <a:extLst>
              <a:ext uri="{FF2B5EF4-FFF2-40B4-BE49-F238E27FC236}">
                <a16:creationId xmlns:a16="http://schemas.microsoft.com/office/drawing/2014/main" id="{805F212A-F821-43B1-3E7C-120239514E5D}"/>
              </a:ext>
            </a:extLst>
          </p:cNvPr>
          <p:cNvPicPr>
            <a:picLocks noChangeAspect="1"/>
          </p:cNvPicPr>
          <p:nvPr/>
        </p:nvPicPr>
        <p:blipFill>
          <a:blip r:embed="rId2"/>
          <a:stretch>
            <a:fillRect/>
          </a:stretch>
        </p:blipFill>
        <p:spPr>
          <a:xfrm>
            <a:off x="7599830" y="419100"/>
            <a:ext cx="1905000" cy="25431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a:extLst>
              <a:ext uri="{FF2B5EF4-FFF2-40B4-BE49-F238E27FC236}">
                <a16:creationId xmlns:a16="http://schemas.microsoft.com/office/drawing/2014/main" id="{28B13B41-7B6F-51B9-26E5-5F90A855D869}"/>
              </a:ext>
            </a:extLst>
          </p:cNvPr>
          <p:cNvPicPr>
            <a:picLocks noChangeAspect="1"/>
          </p:cNvPicPr>
          <p:nvPr/>
        </p:nvPicPr>
        <p:blipFill>
          <a:blip r:embed="rId3"/>
          <a:stretch>
            <a:fillRect/>
          </a:stretch>
        </p:blipFill>
        <p:spPr>
          <a:xfrm>
            <a:off x="9802907" y="419100"/>
            <a:ext cx="1905000" cy="25431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a:extLst>
              <a:ext uri="{FF2B5EF4-FFF2-40B4-BE49-F238E27FC236}">
                <a16:creationId xmlns:a16="http://schemas.microsoft.com/office/drawing/2014/main" id="{848BD235-D21D-99DD-1482-B417A54539C7}"/>
              </a:ext>
            </a:extLst>
          </p:cNvPr>
          <p:cNvSpPr txBox="1"/>
          <p:nvPr/>
        </p:nvSpPr>
        <p:spPr>
          <a:xfrm>
            <a:off x="600635" y="1383304"/>
            <a:ext cx="6096000" cy="3139321"/>
          </a:xfrm>
          <a:prstGeom prst="rect">
            <a:avLst/>
          </a:prstGeom>
          <a:noFill/>
        </p:spPr>
        <p:txBody>
          <a:bodyPr wrap="square">
            <a:spAutoFit/>
          </a:bodyPr>
          <a:lstStyle/>
          <a:p>
            <a:r>
              <a:rPr lang="en-US" b="1" dirty="0">
                <a:latin typeface="Arial" panose="020B0604020202020204" pitchFamily="34" charset="0"/>
                <a:cs typeface="Arial" panose="020B0604020202020204" pitchFamily="34" charset="0"/>
              </a:rPr>
              <a:t>Tokyo Rose ceased to be merely a symbol during September 1945 when Iva Toguri </a:t>
            </a:r>
            <a:r>
              <a:rPr lang="en-US" b="1" dirty="0" err="1">
                <a:latin typeface="Arial" panose="020B0604020202020204" pitchFamily="34" charset="0"/>
                <a:cs typeface="Arial" panose="020B0604020202020204" pitchFamily="34" charset="0"/>
              </a:rPr>
              <a:t>D'Aquino</a:t>
            </a:r>
            <a:r>
              <a:rPr lang="en-US" b="1" dirty="0">
                <a:latin typeface="Arial" panose="020B0604020202020204" pitchFamily="34" charset="0"/>
                <a:cs typeface="Arial" panose="020B0604020202020204" pitchFamily="34" charset="0"/>
              </a:rPr>
              <a:t>, a Japanese-American disc jockey for a propagandist radio program, attempted to return to the United States.[1] Toguri was accused of being the "real" Tokyo Rose, arrested, tried, and became the seventh person in U.S. history to be convicted of treason. Toguri was eventually paroled from prison in 1956, but it was more than twenty years later that she received an official presidential pardon for her role in the war.</a:t>
            </a:r>
          </a:p>
        </p:txBody>
      </p:sp>
      <p:sp>
        <p:nvSpPr>
          <p:cNvPr id="8" name="TextBox 7">
            <a:extLst>
              <a:ext uri="{FF2B5EF4-FFF2-40B4-BE49-F238E27FC236}">
                <a16:creationId xmlns:a16="http://schemas.microsoft.com/office/drawing/2014/main" id="{CF5B3C8B-4614-CEC5-4618-591F4EB76E68}"/>
              </a:ext>
            </a:extLst>
          </p:cNvPr>
          <p:cNvSpPr txBox="1"/>
          <p:nvPr/>
        </p:nvSpPr>
        <p:spPr>
          <a:xfrm>
            <a:off x="515794" y="4522625"/>
            <a:ext cx="6096000" cy="1754326"/>
          </a:xfrm>
          <a:prstGeom prst="rect">
            <a:avLst/>
          </a:prstGeom>
          <a:noFill/>
        </p:spPr>
        <p:txBody>
          <a:bodyPr wrap="square">
            <a:spAutoFit/>
          </a:bodyPr>
          <a:lstStyle/>
          <a:p>
            <a:pPr>
              <a:buFont typeface="Arial" panose="020B0604020202020204" pitchFamily="34" charset="0"/>
              <a:buChar char="•"/>
            </a:pPr>
            <a:r>
              <a:rPr lang="en-US" b="1" i="0" u="none" strike="noStrike" dirty="0">
                <a:effectLst/>
                <a:latin typeface="Arial" panose="020B0604020202020204" pitchFamily="34" charset="0"/>
                <a:hlinkClick r:id="rId4" tooltip="Mildred Gillars">
                  <a:extLst>
                    <a:ext uri="{A12FA001-AC4F-418D-AE19-62706E023703}">
                      <ahyp:hlinkClr xmlns:ahyp="http://schemas.microsoft.com/office/drawing/2018/hyperlinkcolor" val="tx"/>
                    </a:ext>
                  </a:extLst>
                </a:hlinkClick>
              </a:rPr>
              <a:t>Mildred Gillars</a:t>
            </a:r>
            <a:r>
              <a:rPr lang="en-US" b="1" i="0" dirty="0">
                <a:solidFill>
                  <a:srgbClr val="202122"/>
                </a:solidFill>
                <a:effectLst/>
                <a:latin typeface="Arial" panose="020B0604020202020204" pitchFamily="34" charset="0"/>
              </a:rPr>
              <a:t>,(known as Axis Sally) a German-American who broadcast for Germany.</a:t>
            </a:r>
            <a:r>
              <a:rPr lang="en-US" b="1" i="0" u="none" strike="noStrike" baseline="30000" dirty="0">
                <a:solidFill>
                  <a:srgbClr val="3366CC"/>
                </a:solidFill>
                <a:effectLst/>
                <a:latin typeface="Arial" panose="020B0604020202020204" pitchFamily="34" charset="0"/>
                <a:hlinkClick r:id="rId5"/>
              </a:rPr>
              <a:t>]</a:t>
            </a:r>
            <a:r>
              <a:rPr lang="en-US" b="1" i="0" dirty="0">
                <a:solidFill>
                  <a:srgbClr val="202122"/>
                </a:solidFill>
                <a:effectLst/>
                <a:latin typeface="Arial" panose="020B0604020202020204" pitchFamily="34" charset="0"/>
              </a:rPr>
              <a:t> She was "the first woman in US history to be convicted of</a:t>
            </a:r>
            <a:r>
              <a:rPr lang="en-US" b="1" i="0" dirty="0">
                <a:effectLst/>
                <a:latin typeface="Arial" panose="020B0604020202020204" pitchFamily="34" charset="0"/>
              </a:rPr>
              <a:t> </a:t>
            </a:r>
            <a:r>
              <a:rPr lang="en-US" b="1" i="0" u="none" strike="noStrike" dirty="0">
                <a:effectLst/>
                <a:latin typeface="Arial" panose="020B0604020202020204" pitchFamily="34" charset="0"/>
                <a:hlinkClick r:id="rId6" tooltip="Treason">
                  <a:extLst>
                    <a:ext uri="{A12FA001-AC4F-418D-AE19-62706E023703}">
                      <ahyp:hlinkClr xmlns:ahyp="http://schemas.microsoft.com/office/drawing/2018/hyperlinkcolor" val="tx"/>
                    </a:ext>
                  </a:extLst>
                </a:hlinkClick>
              </a:rPr>
              <a:t>treason</a:t>
            </a:r>
            <a:r>
              <a:rPr lang="en-US" b="1" i="0" dirty="0">
                <a:solidFill>
                  <a:srgbClr val="202122"/>
                </a:solidFill>
                <a:effectLst/>
                <a:latin typeface="Arial" panose="020B0604020202020204" pitchFamily="34" charset="0"/>
              </a:rPr>
              <a:t>" by the United States</a:t>
            </a:r>
            <a:r>
              <a:rPr lang="en-US" b="1" dirty="0">
                <a:solidFill>
                  <a:srgbClr val="202122"/>
                </a:solidFill>
                <a:latin typeface="Arial" panose="020B0604020202020204" pitchFamily="34" charset="0"/>
              </a:rPr>
              <a:t>, and following her arrest in Berlin, on 8 March 1949, she</a:t>
            </a:r>
            <a:r>
              <a:rPr lang="en-US" b="1" i="0" dirty="0">
                <a:solidFill>
                  <a:srgbClr val="202122"/>
                </a:solidFill>
                <a:effectLst/>
                <a:latin typeface="Arial" panose="020B0604020202020204" pitchFamily="34" charset="0"/>
              </a:rPr>
              <a:t> was sentenced to ten to thirty years' imprisonment."</a:t>
            </a:r>
            <a:r>
              <a:rPr lang="en-US" b="1" i="0" u="none" strike="noStrike" baseline="30000" dirty="0">
                <a:solidFill>
                  <a:srgbClr val="3366CC"/>
                </a:solidFill>
                <a:effectLst/>
                <a:latin typeface="Arial" panose="020B0604020202020204" pitchFamily="34" charset="0"/>
                <a:hlinkClick r:id="rId7"/>
              </a:rPr>
              <a:t>[3]</a:t>
            </a:r>
            <a:endParaRPr lang="en-US" b="1" i="0" dirty="0">
              <a:solidFill>
                <a:srgbClr val="202122"/>
              </a:solidFill>
              <a:effectLst/>
              <a:latin typeface="Arial" panose="020B0604020202020204" pitchFamily="34" charset="0"/>
            </a:endParaRPr>
          </a:p>
        </p:txBody>
      </p:sp>
      <p:pic>
        <p:nvPicPr>
          <p:cNvPr id="9" name="Picture 8">
            <a:extLst>
              <a:ext uri="{FF2B5EF4-FFF2-40B4-BE49-F238E27FC236}">
                <a16:creationId xmlns:a16="http://schemas.microsoft.com/office/drawing/2014/main" id="{46F88507-BD78-A464-3660-E9A3E7954361}"/>
              </a:ext>
            </a:extLst>
          </p:cNvPr>
          <p:cNvPicPr>
            <a:picLocks noChangeAspect="1"/>
          </p:cNvPicPr>
          <p:nvPr/>
        </p:nvPicPr>
        <p:blipFill>
          <a:blip r:embed="rId8"/>
          <a:stretch>
            <a:fillRect/>
          </a:stretch>
        </p:blipFill>
        <p:spPr>
          <a:xfrm>
            <a:off x="8028254" y="3410386"/>
            <a:ext cx="2104105" cy="31528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23586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B12DE-EBF2-FAD0-9D73-1DC09ECB4BFC}"/>
              </a:ext>
            </a:extLst>
          </p:cNvPr>
          <p:cNvSpPr>
            <a:spLocks noGrp="1"/>
          </p:cNvSpPr>
          <p:nvPr>
            <p:ph type="title"/>
          </p:nvPr>
        </p:nvSpPr>
        <p:spPr>
          <a:xfrm>
            <a:off x="838200" y="365125"/>
            <a:ext cx="3469849" cy="1325563"/>
          </a:xfrm>
        </p:spPr>
        <p:txBody>
          <a:bodyPr/>
          <a:lstStyle/>
          <a:p>
            <a:r>
              <a:rPr lang="en-US" dirty="0">
                <a:latin typeface="Arial Black" panose="020B0A04020102020204" pitchFamily="34" charset="0"/>
              </a:rPr>
              <a:t>8-K </a:t>
            </a:r>
            <a:r>
              <a:rPr lang="en-US" dirty="0">
                <a:solidFill>
                  <a:schemeClr val="accent4">
                    <a:lumMod val="75000"/>
                  </a:schemeClr>
                </a:solidFill>
                <a:latin typeface="Arial Black" panose="020B0A04020102020204" pitchFamily="34" charset="0"/>
              </a:rPr>
              <a:t>Fake</a:t>
            </a:r>
            <a:endParaRPr lang="en-US" dirty="0">
              <a:latin typeface="Arial Black" panose="020B0A04020102020204" pitchFamily="34" charset="0"/>
            </a:endParaRPr>
          </a:p>
        </p:txBody>
      </p:sp>
      <p:sp>
        <p:nvSpPr>
          <p:cNvPr id="3" name="TextBox 2">
            <a:extLst>
              <a:ext uri="{FF2B5EF4-FFF2-40B4-BE49-F238E27FC236}">
                <a16:creationId xmlns:a16="http://schemas.microsoft.com/office/drawing/2014/main" id="{04D0567B-78ED-F28B-F37B-E43651D3C947}"/>
              </a:ext>
            </a:extLst>
          </p:cNvPr>
          <p:cNvSpPr txBox="1"/>
          <p:nvPr/>
        </p:nvSpPr>
        <p:spPr>
          <a:xfrm>
            <a:off x="600636" y="1497106"/>
            <a:ext cx="4849906" cy="3878754"/>
          </a:xfrm>
          <a:prstGeom prst="rect">
            <a:avLst/>
          </a:prstGeom>
          <a:noFill/>
        </p:spPr>
        <p:txBody>
          <a:bodyPr wrap="square" rtlCol="0">
            <a:spAutoFit/>
          </a:bodyPr>
          <a:lstStyle/>
          <a:p>
            <a:pPr marL="0" marR="0">
              <a:lnSpc>
                <a:spcPct val="115000"/>
              </a:lnSpc>
              <a:spcBef>
                <a:spcPts val="0"/>
              </a:spcBef>
              <a:spcAft>
                <a:spcPts val="800"/>
              </a:spcAft>
            </a:pPr>
            <a:r>
              <a:rPr lang="en-US" sz="2400" b="1" kern="100" dirty="0">
                <a:effectLst/>
                <a:latin typeface="Arial" panose="020B0604020202020204" pitchFamily="34" charset="0"/>
                <a:ea typeface="Aptos" panose="020B0004020202020204" pitchFamily="34" charset="0"/>
                <a:cs typeface="Arial" panose="020B0604020202020204" pitchFamily="34" charset="0"/>
              </a:rPr>
              <a:t>Despite popular belief, Napoleon Bonaparte was not actually short. He was around 5 feet 6 inches tall, which was average height for the time. His nickname, "The Little Corporal," was more of a term of endearment than a reference to his height.</a:t>
            </a:r>
          </a:p>
        </p:txBody>
      </p:sp>
      <p:pic>
        <p:nvPicPr>
          <p:cNvPr id="4" name="Picture 3">
            <a:extLst>
              <a:ext uri="{FF2B5EF4-FFF2-40B4-BE49-F238E27FC236}">
                <a16:creationId xmlns:a16="http://schemas.microsoft.com/office/drawing/2014/main" id="{F897DE05-2F4A-E7A1-3610-D4F8C90987CD}"/>
              </a:ext>
            </a:extLst>
          </p:cNvPr>
          <p:cNvPicPr>
            <a:picLocks noChangeAspect="1"/>
          </p:cNvPicPr>
          <p:nvPr/>
        </p:nvPicPr>
        <p:blipFill>
          <a:blip r:embed="rId2"/>
          <a:stretch>
            <a:fillRect/>
          </a:stretch>
        </p:blipFill>
        <p:spPr>
          <a:xfrm>
            <a:off x="7679110" y="579811"/>
            <a:ext cx="1800225" cy="25431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id="{DAB18E85-2A6F-4163-301D-CE7E855BB6C8}"/>
              </a:ext>
            </a:extLst>
          </p:cNvPr>
          <p:cNvPicPr>
            <a:picLocks noChangeAspect="1"/>
          </p:cNvPicPr>
          <p:nvPr/>
        </p:nvPicPr>
        <p:blipFill>
          <a:blip r:embed="rId3"/>
          <a:stretch>
            <a:fillRect/>
          </a:stretch>
        </p:blipFill>
        <p:spPr>
          <a:xfrm>
            <a:off x="5898356" y="3702825"/>
            <a:ext cx="4590350" cy="25791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469071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513</TotalTime>
  <Words>1702</Words>
  <Application>Microsoft Office PowerPoint</Application>
  <PresentationFormat>Widescreen</PresentationFormat>
  <Paragraphs>49</Paragraphs>
  <Slides>15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Aptos</vt:lpstr>
      <vt:lpstr>Aptos Display</vt:lpstr>
      <vt:lpstr>Arial</vt:lpstr>
      <vt:lpstr>Arial Black</vt:lpstr>
      <vt:lpstr>Roboto</vt:lpstr>
      <vt:lpstr>Office Theme</vt:lpstr>
      <vt:lpstr>Fake History is not New</vt:lpstr>
      <vt:lpstr>1-A Fake  Joan of Arc was born in an independent duchy in 1412. (There was no such place as Arc), She was created as a French hero in the nineteenth century when she was made the patron saint. She was executed for wearing men’s clothing, but it was by the Inquisition and the University of Paris not the English. There is no evidence that she fought in the hundred years war.</vt:lpstr>
      <vt:lpstr>2-F Marco Polo fake</vt:lpstr>
      <vt:lpstr>3-Q True</vt:lpstr>
      <vt:lpstr>4-E true</vt:lpstr>
      <vt:lpstr>5-D True</vt:lpstr>
      <vt:lpstr>6-G Fake </vt:lpstr>
      <vt:lpstr>7-L True</vt:lpstr>
      <vt:lpstr>8-K Fake</vt:lpstr>
      <vt:lpstr>9-M</vt:lpstr>
      <vt:lpstr>10-N Fake</vt:lpstr>
      <vt:lpstr>11-J True  </vt:lpstr>
      <vt:lpstr>12-K True </vt:lpstr>
      <vt:lpstr>END</vt:lpstr>
      <vt:lpstr>These were the ones that were fake news. The others are true.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Fake History is not New</dc:title>
  <dc:creator>Gail Knapp</dc:creator>
  <cp:lastModifiedBy>Gail Knapp</cp:lastModifiedBy>
  <cp:revision>5</cp:revision>
  <dcterms:created xsi:type="dcterms:W3CDTF">2024-02-20T20:18:05Z</dcterms:created>
  <dcterms:modified xsi:type="dcterms:W3CDTF">2026-03-24T17:44:48Z</dcterms:modified>
</cp:coreProperties>
</file>