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57" r:id="rId4"/>
    <p:sldId id="258" r:id="rId5"/>
    <p:sldId id="259"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9" autoAdjust="0"/>
    <p:restoredTop sz="94660"/>
  </p:normalViewPr>
  <p:slideViewPr>
    <p:cSldViewPr snapToGrid="0">
      <p:cViewPr varScale="1">
        <p:scale>
          <a:sx n="93" d="100"/>
          <a:sy n="93" d="100"/>
        </p:scale>
        <p:origin x="1224"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83652-EDB3-4E1F-571B-A40CEDD8DF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DBE121-2765-37E6-6544-20887888BF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B1C249-5935-8EA2-64A2-920FC5F3B71E}"/>
              </a:ext>
            </a:extLst>
          </p:cNvPr>
          <p:cNvSpPr>
            <a:spLocks noGrp="1"/>
          </p:cNvSpPr>
          <p:nvPr>
            <p:ph type="dt" sz="half" idx="10"/>
          </p:nvPr>
        </p:nvSpPr>
        <p:spPr/>
        <p:txBody>
          <a:bodyPr/>
          <a:lstStyle/>
          <a:p>
            <a:fld id="{55FE6BC6-C9DB-491A-B5FF-AD6527CBB2AF}" type="datetimeFigureOut">
              <a:rPr lang="en-US" smtClean="0"/>
              <a:t>12/15/2025</a:t>
            </a:fld>
            <a:endParaRPr lang="en-US"/>
          </a:p>
        </p:txBody>
      </p:sp>
      <p:sp>
        <p:nvSpPr>
          <p:cNvPr id="5" name="Footer Placeholder 4">
            <a:extLst>
              <a:ext uri="{FF2B5EF4-FFF2-40B4-BE49-F238E27FC236}">
                <a16:creationId xmlns:a16="http://schemas.microsoft.com/office/drawing/2014/main" id="{87235557-248F-7CE5-BA83-AE8CD994B9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818174-F3D0-FF97-8C2E-A7EEE8D4B855}"/>
              </a:ext>
            </a:extLst>
          </p:cNvPr>
          <p:cNvSpPr>
            <a:spLocks noGrp="1"/>
          </p:cNvSpPr>
          <p:nvPr>
            <p:ph type="sldNum" sz="quarter" idx="12"/>
          </p:nvPr>
        </p:nvSpPr>
        <p:spPr/>
        <p:txBody>
          <a:bodyPr/>
          <a:lstStyle/>
          <a:p>
            <a:fld id="{30028632-BD2A-4641-B507-AAF389EC5FEC}" type="slidenum">
              <a:rPr lang="en-US" smtClean="0"/>
              <a:t>‹#›</a:t>
            </a:fld>
            <a:endParaRPr lang="en-US"/>
          </a:p>
        </p:txBody>
      </p:sp>
    </p:spTree>
    <p:extLst>
      <p:ext uri="{BB962C8B-B14F-4D97-AF65-F5344CB8AC3E}">
        <p14:creationId xmlns:p14="http://schemas.microsoft.com/office/powerpoint/2010/main" val="1531353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1308-5744-796E-F557-BEE8C1A746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756718-FADB-6177-3438-A798A3F487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110A90-7345-43C9-C7DA-F3C455C56B56}"/>
              </a:ext>
            </a:extLst>
          </p:cNvPr>
          <p:cNvSpPr>
            <a:spLocks noGrp="1"/>
          </p:cNvSpPr>
          <p:nvPr>
            <p:ph type="dt" sz="half" idx="10"/>
          </p:nvPr>
        </p:nvSpPr>
        <p:spPr/>
        <p:txBody>
          <a:bodyPr/>
          <a:lstStyle/>
          <a:p>
            <a:fld id="{55FE6BC6-C9DB-491A-B5FF-AD6527CBB2AF}" type="datetimeFigureOut">
              <a:rPr lang="en-US" smtClean="0"/>
              <a:t>12/15/2025</a:t>
            </a:fld>
            <a:endParaRPr lang="en-US"/>
          </a:p>
        </p:txBody>
      </p:sp>
      <p:sp>
        <p:nvSpPr>
          <p:cNvPr id="5" name="Footer Placeholder 4">
            <a:extLst>
              <a:ext uri="{FF2B5EF4-FFF2-40B4-BE49-F238E27FC236}">
                <a16:creationId xmlns:a16="http://schemas.microsoft.com/office/drawing/2014/main" id="{2BFFE004-4FE1-B25C-0C0E-6FFE339557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5535B7-7FD5-8542-E01D-89D25BFE7C8B}"/>
              </a:ext>
            </a:extLst>
          </p:cNvPr>
          <p:cNvSpPr>
            <a:spLocks noGrp="1"/>
          </p:cNvSpPr>
          <p:nvPr>
            <p:ph type="sldNum" sz="quarter" idx="12"/>
          </p:nvPr>
        </p:nvSpPr>
        <p:spPr/>
        <p:txBody>
          <a:bodyPr/>
          <a:lstStyle/>
          <a:p>
            <a:fld id="{30028632-BD2A-4641-B507-AAF389EC5FEC}" type="slidenum">
              <a:rPr lang="en-US" smtClean="0"/>
              <a:t>‹#›</a:t>
            </a:fld>
            <a:endParaRPr lang="en-US"/>
          </a:p>
        </p:txBody>
      </p:sp>
    </p:spTree>
    <p:extLst>
      <p:ext uri="{BB962C8B-B14F-4D97-AF65-F5344CB8AC3E}">
        <p14:creationId xmlns:p14="http://schemas.microsoft.com/office/powerpoint/2010/main" val="4168254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CF26D7-0B37-BEA9-18B2-0F3D940507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CA244E-5EBF-418D-18EA-9D0AF7C9FA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33D417-5841-8BF0-827F-83FDEB962C9A}"/>
              </a:ext>
            </a:extLst>
          </p:cNvPr>
          <p:cNvSpPr>
            <a:spLocks noGrp="1"/>
          </p:cNvSpPr>
          <p:nvPr>
            <p:ph type="dt" sz="half" idx="10"/>
          </p:nvPr>
        </p:nvSpPr>
        <p:spPr/>
        <p:txBody>
          <a:bodyPr/>
          <a:lstStyle/>
          <a:p>
            <a:fld id="{55FE6BC6-C9DB-491A-B5FF-AD6527CBB2AF}" type="datetimeFigureOut">
              <a:rPr lang="en-US" smtClean="0"/>
              <a:t>12/15/2025</a:t>
            </a:fld>
            <a:endParaRPr lang="en-US"/>
          </a:p>
        </p:txBody>
      </p:sp>
      <p:sp>
        <p:nvSpPr>
          <p:cNvPr id="5" name="Footer Placeholder 4">
            <a:extLst>
              <a:ext uri="{FF2B5EF4-FFF2-40B4-BE49-F238E27FC236}">
                <a16:creationId xmlns:a16="http://schemas.microsoft.com/office/drawing/2014/main" id="{58D08BC6-0D4F-748D-0CAF-47946159D1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FAD9EB-109D-1A1C-EF99-D939B5ABC036}"/>
              </a:ext>
            </a:extLst>
          </p:cNvPr>
          <p:cNvSpPr>
            <a:spLocks noGrp="1"/>
          </p:cNvSpPr>
          <p:nvPr>
            <p:ph type="sldNum" sz="quarter" idx="12"/>
          </p:nvPr>
        </p:nvSpPr>
        <p:spPr/>
        <p:txBody>
          <a:bodyPr/>
          <a:lstStyle/>
          <a:p>
            <a:fld id="{30028632-BD2A-4641-B507-AAF389EC5FEC}" type="slidenum">
              <a:rPr lang="en-US" smtClean="0"/>
              <a:t>‹#›</a:t>
            </a:fld>
            <a:endParaRPr lang="en-US"/>
          </a:p>
        </p:txBody>
      </p:sp>
    </p:spTree>
    <p:extLst>
      <p:ext uri="{BB962C8B-B14F-4D97-AF65-F5344CB8AC3E}">
        <p14:creationId xmlns:p14="http://schemas.microsoft.com/office/powerpoint/2010/main" val="1242184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B1305-6932-8CFE-6E60-4584518DA9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91CD72-9C89-7860-97AA-E880719676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2A7F14-CC8C-A216-8E11-1896546CF405}"/>
              </a:ext>
            </a:extLst>
          </p:cNvPr>
          <p:cNvSpPr>
            <a:spLocks noGrp="1"/>
          </p:cNvSpPr>
          <p:nvPr>
            <p:ph type="dt" sz="half" idx="10"/>
          </p:nvPr>
        </p:nvSpPr>
        <p:spPr/>
        <p:txBody>
          <a:bodyPr/>
          <a:lstStyle/>
          <a:p>
            <a:fld id="{55FE6BC6-C9DB-491A-B5FF-AD6527CBB2AF}" type="datetimeFigureOut">
              <a:rPr lang="en-US" smtClean="0"/>
              <a:t>12/15/2025</a:t>
            </a:fld>
            <a:endParaRPr lang="en-US"/>
          </a:p>
        </p:txBody>
      </p:sp>
      <p:sp>
        <p:nvSpPr>
          <p:cNvPr id="5" name="Footer Placeholder 4">
            <a:extLst>
              <a:ext uri="{FF2B5EF4-FFF2-40B4-BE49-F238E27FC236}">
                <a16:creationId xmlns:a16="http://schemas.microsoft.com/office/drawing/2014/main" id="{3A363E63-0383-ED56-F881-546888C1E7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9D3E0F-E3E6-F276-8757-9D4EF4F3E36F}"/>
              </a:ext>
            </a:extLst>
          </p:cNvPr>
          <p:cNvSpPr>
            <a:spLocks noGrp="1"/>
          </p:cNvSpPr>
          <p:nvPr>
            <p:ph type="sldNum" sz="quarter" idx="12"/>
          </p:nvPr>
        </p:nvSpPr>
        <p:spPr/>
        <p:txBody>
          <a:bodyPr/>
          <a:lstStyle/>
          <a:p>
            <a:fld id="{30028632-BD2A-4641-B507-AAF389EC5FEC}" type="slidenum">
              <a:rPr lang="en-US" smtClean="0"/>
              <a:t>‹#›</a:t>
            </a:fld>
            <a:endParaRPr lang="en-US"/>
          </a:p>
        </p:txBody>
      </p:sp>
    </p:spTree>
    <p:extLst>
      <p:ext uri="{BB962C8B-B14F-4D97-AF65-F5344CB8AC3E}">
        <p14:creationId xmlns:p14="http://schemas.microsoft.com/office/powerpoint/2010/main" val="2249260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B9E83-C6CC-EC9B-493D-D1EE6E64A7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A0A2D8-4E4C-B738-7B5B-D143BE7FC64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093EBD-08CE-6F8C-842E-D970DBF9129C}"/>
              </a:ext>
            </a:extLst>
          </p:cNvPr>
          <p:cNvSpPr>
            <a:spLocks noGrp="1"/>
          </p:cNvSpPr>
          <p:nvPr>
            <p:ph type="dt" sz="half" idx="10"/>
          </p:nvPr>
        </p:nvSpPr>
        <p:spPr/>
        <p:txBody>
          <a:bodyPr/>
          <a:lstStyle/>
          <a:p>
            <a:fld id="{55FE6BC6-C9DB-491A-B5FF-AD6527CBB2AF}" type="datetimeFigureOut">
              <a:rPr lang="en-US" smtClean="0"/>
              <a:t>12/15/2025</a:t>
            </a:fld>
            <a:endParaRPr lang="en-US"/>
          </a:p>
        </p:txBody>
      </p:sp>
      <p:sp>
        <p:nvSpPr>
          <p:cNvPr id="5" name="Footer Placeholder 4">
            <a:extLst>
              <a:ext uri="{FF2B5EF4-FFF2-40B4-BE49-F238E27FC236}">
                <a16:creationId xmlns:a16="http://schemas.microsoft.com/office/drawing/2014/main" id="{37F280AE-357C-590A-2354-ADB023553A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61BD6B-2166-29D6-72D3-9C462B6AEF8E}"/>
              </a:ext>
            </a:extLst>
          </p:cNvPr>
          <p:cNvSpPr>
            <a:spLocks noGrp="1"/>
          </p:cNvSpPr>
          <p:nvPr>
            <p:ph type="sldNum" sz="quarter" idx="12"/>
          </p:nvPr>
        </p:nvSpPr>
        <p:spPr/>
        <p:txBody>
          <a:bodyPr/>
          <a:lstStyle/>
          <a:p>
            <a:fld id="{30028632-BD2A-4641-B507-AAF389EC5FEC}" type="slidenum">
              <a:rPr lang="en-US" smtClean="0"/>
              <a:t>‹#›</a:t>
            </a:fld>
            <a:endParaRPr lang="en-US"/>
          </a:p>
        </p:txBody>
      </p:sp>
    </p:spTree>
    <p:extLst>
      <p:ext uri="{BB962C8B-B14F-4D97-AF65-F5344CB8AC3E}">
        <p14:creationId xmlns:p14="http://schemas.microsoft.com/office/powerpoint/2010/main" val="4274388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D5383-91B9-755C-E447-3903E69D17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BE4C93-D604-0047-979B-1C176766B4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E47575-1D9B-12B4-DF98-4D781D374E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447AB4-DBD1-845B-444E-62D570919501}"/>
              </a:ext>
            </a:extLst>
          </p:cNvPr>
          <p:cNvSpPr>
            <a:spLocks noGrp="1"/>
          </p:cNvSpPr>
          <p:nvPr>
            <p:ph type="dt" sz="half" idx="10"/>
          </p:nvPr>
        </p:nvSpPr>
        <p:spPr/>
        <p:txBody>
          <a:bodyPr/>
          <a:lstStyle/>
          <a:p>
            <a:fld id="{55FE6BC6-C9DB-491A-B5FF-AD6527CBB2AF}" type="datetimeFigureOut">
              <a:rPr lang="en-US" smtClean="0"/>
              <a:t>12/15/2025</a:t>
            </a:fld>
            <a:endParaRPr lang="en-US"/>
          </a:p>
        </p:txBody>
      </p:sp>
      <p:sp>
        <p:nvSpPr>
          <p:cNvPr id="6" name="Footer Placeholder 5">
            <a:extLst>
              <a:ext uri="{FF2B5EF4-FFF2-40B4-BE49-F238E27FC236}">
                <a16:creationId xmlns:a16="http://schemas.microsoft.com/office/drawing/2014/main" id="{F515B1B7-9B49-B105-E900-06AB70E32A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22BE3C-BC7D-1637-724E-9F371CA1E8F9}"/>
              </a:ext>
            </a:extLst>
          </p:cNvPr>
          <p:cNvSpPr>
            <a:spLocks noGrp="1"/>
          </p:cNvSpPr>
          <p:nvPr>
            <p:ph type="sldNum" sz="quarter" idx="12"/>
          </p:nvPr>
        </p:nvSpPr>
        <p:spPr/>
        <p:txBody>
          <a:bodyPr/>
          <a:lstStyle/>
          <a:p>
            <a:fld id="{30028632-BD2A-4641-B507-AAF389EC5FEC}" type="slidenum">
              <a:rPr lang="en-US" smtClean="0"/>
              <a:t>‹#›</a:t>
            </a:fld>
            <a:endParaRPr lang="en-US"/>
          </a:p>
        </p:txBody>
      </p:sp>
    </p:spTree>
    <p:extLst>
      <p:ext uri="{BB962C8B-B14F-4D97-AF65-F5344CB8AC3E}">
        <p14:creationId xmlns:p14="http://schemas.microsoft.com/office/powerpoint/2010/main" val="199689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9561F-6235-26C1-74CD-5F31037D46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C03A45-460A-4B39-7AF3-650045EA93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ACEDB2-8863-7A35-EE2A-5F89F12DFA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B73E3A-8937-C397-8D2E-B00077AF54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3E5005-C744-9039-BD2E-5748367D7B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35C2A9-3159-9949-597D-ECF2D309E357}"/>
              </a:ext>
            </a:extLst>
          </p:cNvPr>
          <p:cNvSpPr>
            <a:spLocks noGrp="1"/>
          </p:cNvSpPr>
          <p:nvPr>
            <p:ph type="dt" sz="half" idx="10"/>
          </p:nvPr>
        </p:nvSpPr>
        <p:spPr/>
        <p:txBody>
          <a:bodyPr/>
          <a:lstStyle/>
          <a:p>
            <a:fld id="{55FE6BC6-C9DB-491A-B5FF-AD6527CBB2AF}" type="datetimeFigureOut">
              <a:rPr lang="en-US" smtClean="0"/>
              <a:t>12/15/2025</a:t>
            </a:fld>
            <a:endParaRPr lang="en-US"/>
          </a:p>
        </p:txBody>
      </p:sp>
      <p:sp>
        <p:nvSpPr>
          <p:cNvPr id="8" name="Footer Placeholder 7">
            <a:extLst>
              <a:ext uri="{FF2B5EF4-FFF2-40B4-BE49-F238E27FC236}">
                <a16:creationId xmlns:a16="http://schemas.microsoft.com/office/drawing/2014/main" id="{5DBA8AAA-A31D-C02F-B869-715F23B74B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965E04-0556-9392-51D4-BEA5AE4DF776}"/>
              </a:ext>
            </a:extLst>
          </p:cNvPr>
          <p:cNvSpPr>
            <a:spLocks noGrp="1"/>
          </p:cNvSpPr>
          <p:nvPr>
            <p:ph type="sldNum" sz="quarter" idx="12"/>
          </p:nvPr>
        </p:nvSpPr>
        <p:spPr/>
        <p:txBody>
          <a:bodyPr/>
          <a:lstStyle/>
          <a:p>
            <a:fld id="{30028632-BD2A-4641-B507-AAF389EC5FEC}" type="slidenum">
              <a:rPr lang="en-US" smtClean="0"/>
              <a:t>‹#›</a:t>
            </a:fld>
            <a:endParaRPr lang="en-US"/>
          </a:p>
        </p:txBody>
      </p:sp>
    </p:spTree>
    <p:extLst>
      <p:ext uri="{BB962C8B-B14F-4D97-AF65-F5344CB8AC3E}">
        <p14:creationId xmlns:p14="http://schemas.microsoft.com/office/powerpoint/2010/main" val="380775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71977-5981-09E3-7096-0ACA406CB6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956F78-27D4-1E8D-54FD-716E3CBC7A3D}"/>
              </a:ext>
            </a:extLst>
          </p:cNvPr>
          <p:cNvSpPr>
            <a:spLocks noGrp="1"/>
          </p:cNvSpPr>
          <p:nvPr>
            <p:ph type="dt" sz="half" idx="10"/>
          </p:nvPr>
        </p:nvSpPr>
        <p:spPr/>
        <p:txBody>
          <a:bodyPr/>
          <a:lstStyle/>
          <a:p>
            <a:fld id="{55FE6BC6-C9DB-491A-B5FF-AD6527CBB2AF}" type="datetimeFigureOut">
              <a:rPr lang="en-US" smtClean="0"/>
              <a:t>12/15/2025</a:t>
            </a:fld>
            <a:endParaRPr lang="en-US"/>
          </a:p>
        </p:txBody>
      </p:sp>
      <p:sp>
        <p:nvSpPr>
          <p:cNvPr id="4" name="Footer Placeholder 3">
            <a:extLst>
              <a:ext uri="{FF2B5EF4-FFF2-40B4-BE49-F238E27FC236}">
                <a16:creationId xmlns:a16="http://schemas.microsoft.com/office/drawing/2014/main" id="{944D6537-5085-70C9-C852-CA77E946B4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0FAD84-534A-BF5A-F693-CE7E6AC32091}"/>
              </a:ext>
            </a:extLst>
          </p:cNvPr>
          <p:cNvSpPr>
            <a:spLocks noGrp="1"/>
          </p:cNvSpPr>
          <p:nvPr>
            <p:ph type="sldNum" sz="quarter" idx="12"/>
          </p:nvPr>
        </p:nvSpPr>
        <p:spPr/>
        <p:txBody>
          <a:bodyPr/>
          <a:lstStyle/>
          <a:p>
            <a:fld id="{30028632-BD2A-4641-B507-AAF389EC5FEC}" type="slidenum">
              <a:rPr lang="en-US" smtClean="0"/>
              <a:t>‹#›</a:t>
            </a:fld>
            <a:endParaRPr lang="en-US"/>
          </a:p>
        </p:txBody>
      </p:sp>
    </p:spTree>
    <p:extLst>
      <p:ext uri="{BB962C8B-B14F-4D97-AF65-F5344CB8AC3E}">
        <p14:creationId xmlns:p14="http://schemas.microsoft.com/office/powerpoint/2010/main" val="204999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4ADD27-1F37-667E-4745-CAF816053A24}"/>
              </a:ext>
            </a:extLst>
          </p:cNvPr>
          <p:cNvSpPr>
            <a:spLocks noGrp="1"/>
          </p:cNvSpPr>
          <p:nvPr>
            <p:ph type="dt" sz="half" idx="10"/>
          </p:nvPr>
        </p:nvSpPr>
        <p:spPr/>
        <p:txBody>
          <a:bodyPr/>
          <a:lstStyle/>
          <a:p>
            <a:fld id="{55FE6BC6-C9DB-491A-B5FF-AD6527CBB2AF}" type="datetimeFigureOut">
              <a:rPr lang="en-US" smtClean="0"/>
              <a:t>12/15/2025</a:t>
            </a:fld>
            <a:endParaRPr lang="en-US"/>
          </a:p>
        </p:txBody>
      </p:sp>
      <p:sp>
        <p:nvSpPr>
          <p:cNvPr id="3" name="Footer Placeholder 2">
            <a:extLst>
              <a:ext uri="{FF2B5EF4-FFF2-40B4-BE49-F238E27FC236}">
                <a16:creationId xmlns:a16="http://schemas.microsoft.com/office/drawing/2014/main" id="{C0084ED1-706A-09C1-68F8-7D630F2E13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6F3D6E-1B44-D161-87A2-491F1A782E13}"/>
              </a:ext>
            </a:extLst>
          </p:cNvPr>
          <p:cNvSpPr>
            <a:spLocks noGrp="1"/>
          </p:cNvSpPr>
          <p:nvPr>
            <p:ph type="sldNum" sz="quarter" idx="12"/>
          </p:nvPr>
        </p:nvSpPr>
        <p:spPr/>
        <p:txBody>
          <a:bodyPr/>
          <a:lstStyle/>
          <a:p>
            <a:fld id="{30028632-BD2A-4641-B507-AAF389EC5FEC}" type="slidenum">
              <a:rPr lang="en-US" smtClean="0"/>
              <a:t>‹#›</a:t>
            </a:fld>
            <a:endParaRPr lang="en-US"/>
          </a:p>
        </p:txBody>
      </p:sp>
    </p:spTree>
    <p:extLst>
      <p:ext uri="{BB962C8B-B14F-4D97-AF65-F5344CB8AC3E}">
        <p14:creationId xmlns:p14="http://schemas.microsoft.com/office/powerpoint/2010/main" val="2776096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3F174-FAEE-4EAC-1AD2-DED5E747FE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3CD872-DAA2-81D4-25BA-0EAA2A78CC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2170F2-A622-4860-255D-E9CE278038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63DCE0-09E5-5A69-DFD2-EFBC8B580F1E}"/>
              </a:ext>
            </a:extLst>
          </p:cNvPr>
          <p:cNvSpPr>
            <a:spLocks noGrp="1"/>
          </p:cNvSpPr>
          <p:nvPr>
            <p:ph type="dt" sz="half" idx="10"/>
          </p:nvPr>
        </p:nvSpPr>
        <p:spPr/>
        <p:txBody>
          <a:bodyPr/>
          <a:lstStyle/>
          <a:p>
            <a:fld id="{55FE6BC6-C9DB-491A-B5FF-AD6527CBB2AF}" type="datetimeFigureOut">
              <a:rPr lang="en-US" smtClean="0"/>
              <a:t>12/15/2025</a:t>
            </a:fld>
            <a:endParaRPr lang="en-US"/>
          </a:p>
        </p:txBody>
      </p:sp>
      <p:sp>
        <p:nvSpPr>
          <p:cNvPr id="6" name="Footer Placeholder 5">
            <a:extLst>
              <a:ext uri="{FF2B5EF4-FFF2-40B4-BE49-F238E27FC236}">
                <a16:creationId xmlns:a16="http://schemas.microsoft.com/office/drawing/2014/main" id="{A6D8030A-F17B-38F2-A8EC-3E46DA02F8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B25711-F609-E293-762E-369A70E7E0DF}"/>
              </a:ext>
            </a:extLst>
          </p:cNvPr>
          <p:cNvSpPr>
            <a:spLocks noGrp="1"/>
          </p:cNvSpPr>
          <p:nvPr>
            <p:ph type="sldNum" sz="quarter" idx="12"/>
          </p:nvPr>
        </p:nvSpPr>
        <p:spPr/>
        <p:txBody>
          <a:bodyPr/>
          <a:lstStyle/>
          <a:p>
            <a:fld id="{30028632-BD2A-4641-B507-AAF389EC5FEC}" type="slidenum">
              <a:rPr lang="en-US" smtClean="0"/>
              <a:t>‹#›</a:t>
            </a:fld>
            <a:endParaRPr lang="en-US"/>
          </a:p>
        </p:txBody>
      </p:sp>
    </p:spTree>
    <p:extLst>
      <p:ext uri="{BB962C8B-B14F-4D97-AF65-F5344CB8AC3E}">
        <p14:creationId xmlns:p14="http://schemas.microsoft.com/office/powerpoint/2010/main" val="2538520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6FEA3-4894-B66F-9C54-10890B8C1B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77259A-C19A-D8C6-DC08-5F6A10E81B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9A0DE5-DBFB-7171-54EA-681C73938D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6A1430-0400-04D9-3A35-67A0B428FA01}"/>
              </a:ext>
            </a:extLst>
          </p:cNvPr>
          <p:cNvSpPr>
            <a:spLocks noGrp="1"/>
          </p:cNvSpPr>
          <p:nvPr>
            <p:ph type="dt" sz="half" idx="10"/>
          </p:nvPr>
        </p:nvSpPr>
        <p:spPr/>
        <p:txBody>
          <a:bodyPr/>
          <a:lstStyle/>
          <a:p>
            <a:fld id="{55FE6BC6-C9DB-491A-B5FF-AD6527CBB2AF}" type="datetimeFigureOut">
              <a:rPr lang="en-US" smtClean="0"/>
              <a:t>12/15/2025</a:t>
            </a:fld>
            <a:endParaRPr lang="en-US"/>
          </a:p>
        </p:txBody>
      </p:sp>
      <p:sp>
        <p:nvSpPr>
          <p:cNvPr id="6" name="Footer Placeholder 5">
            <a:extLst>
              <a:ext uri="{FF2B5EF4-FFF2-40B4-BE49-F238E27FC236}">
                <a16:creationId xmlns:a16="http://schemas.microsoft.com/office/drawing/2014/main" id="{F5A2B7F8-C267-E247-456F-E3B773628F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D8BF9C-2BB5-58B4-713A-A559E8846D41}"/>
              </a:ext>
            </a:extLst>
          </p:cNvPr>
          <p:cNvSpPr>
            <a:spLocks noGrp="1"/>
          </p:cNvSpPr>
          <p:nvPr>
            <p:ph type="sldNum" sz="quarter" idx="12"/>
          </p:nvPr>
        </p:nvSpPr>
        <p:spPr/>
        <p:txBody>
          <a:bodyPr/>
          <a:lstStyle/>
          <a:p>
            <a:fld id="{30028632-BD2A-4641-B507-AAF389EC5FEC}" type="slidenum">
              <a:rPr lang="en-US" smtClean="0"/>
              <a:t>‹#›</a:t>
            </a:fld>
            <a:endParaRPr lang="en-US"/>
          </a:p>
        </p:txBody>
      </p:sp>
    </p:spTree>
    <p:extLst>
      <p:ext uri="{BB962C8B-B14F-4D97-AF65-F5344CB8AC3E}">
        <p14:creationId xmlns:p14="http://schemas.microsoft.com/office/powerpoint/2010/main" val="2267643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accent3">
                <a:lumMod val="5000"/>
                <a:lumOff val="95000"/>
              </a:schemeClr>
            </a:gs>
            <a:gs pos="100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129CF3-73E0-C84D-0B9F-553DEEB7EF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C76DA0-CD4F-9C15-F785-8E34B09210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8397E8-A08C-2F33-66A5-91B010B471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5FE6BC6-C9DB-491A-B5FF-AD6527CBB2AF}" type="datetimeFigureOut">
              <a:rPr lang="en-US" smtClean="0"/>
              <a:t>12/15/2025</a:t>
            </a:fld>
            <a:endParaRPr lang="en-US"/>
          </a:p>
        </p:txBody>
      </p:sp>
      <p:sp>
        <p:nvSpPr>
          <p:cNvPr id="5" name="Footer Placeholder 4">
            <a:extLst>
              <a:ext uri="{FF2B5EF4-FFF2-40B4-BE49-F238E27FC236}">
                <a16:creationId xmlns:a16="http://schemas.microsoft.com/office/drawing/2014/main" id="{E67D028B-E141-2890-6661-037FAA262D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C41CDC9-6517-AA81-CD7F-323B30F616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0028632-BD2A-4641-B507-AAF389EC5FEC}" type="slidenum">
              <a:rPr lang="en-US" smtClean="0"/>
              <a:t>‹#›</a:t>
            </a:fld>
            <a:endParaRPr lang="en-US"/>
          </a:p>
        </p:txBody>
      </p:sp>
    </p:spTree>
    <p:extLst>
      <p:ext uri="{BB962C8B-B14F-4D97-AF65-F5344CB8AC3E}">
        <p14:creationId xmlns:p14="http://schemas.microsoft.com/office/powerpoint/2010/main" val="113800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businessinsider.com/santa-claus-around-the-world-2017-12#united-kingdom-father-christmas-1"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www.independent.co.uk/life-style/catalonia-tio-de-nadal-christmas-log-tradition-presents-what-is-it-a8091921.html" TargetMode="External"/><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hyperlink" Target="http://www.slate.com/blogs/atlas_obscura/2013/12/24/feeding_the_poop_log_a_catalan_christmas_tradition.html"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smithsonianmag.com/smart-news/meet-the-thirteen-yule-lads-icelands-own-mischievous-santa-clauses-180948162/" TargetMode="External"/><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hyperlink" Target="http://www.iceland.is/the-big-picture/news/celebrating-christmas-with-13-trolls/7916/"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news.bbc.co.uk/local/york/hi/people_and_places/history/newsid_8394000/8394067.stm" TargetMode="External"/><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hyperlink" Target="http://www.ibtimes.com/santa-claus-pagan-origins-5-influences-behind-father-christmas-1736863"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www.ancient-origins.net/myths-legends-asia/meet-father-frost-and-his-fairy-goddaughter-snow-maiden-magical-characters-winter-020655" TargetMode="External"/><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hyperlink" Target="http://www.ancient-origins.net/myths-legends-asia/snow-maiden-slavic-folklore-magical-characters-winter-russia-004915" TargetMode="External"/><Relationship Id="rId4" Type="http://schemas.openxmlformats.org/officeDocument/2006/relationships/hyperlink" Target="https://russiapedia.rt.com/of-russian-origin/ded-moroz/"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mylittlenorway.com/2009/12/julenisse-decorative-christmas-elves/" TargetMode="External"/><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hyperlink" Target="https://www.fjorn.com/whatispixie.html"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stnicholascenter.org/pages/who-is-st-nicholas/" TargetMode="External"/><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hyperlink" Target="http://www.sinterklaashudsonvalley.com/the-story/"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ancient-origins.net/history-ancient-traditions/christkind-how-does-christmas-gift-bringer-differ-santa-claus-008842" TargetMode="External"/><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hyperlink" Target="http://www.christmascity.org/christkindlmarkt/" TargetMode="External"/><Relationship Id="rId4" Type="http://schemas.openxmlformats.org/officeDocument/2006/relationships/hyperlink" Target="http://www.christkindlesmarkt.de/en/christkind/a-symbol-for-nuremberg-the-origin-of-the-christkind-1.2373061"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madridfoodtour.com/los-reyes-magos-the-spanish-christmas-tradition/" TargetMode="External"/><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hyperlink" Target="https://www.inside-mexico.com/ya-vienen-los-reyes-mago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A5CAB-50FF-1FE5-C31D-3C79B66489B3}"/>
              </a:ext>
            </a:extLst>
          </p:cNvPr>
          <p:cNvSpPr>
            <a:spLocks noGrp="1"/>
          </p:cNvSpPr>
          <p:nvPr>
            <p:ph type="ctrTitle"/>
          </p:nvPr>
        </p:nvSpPr>
        <p:spPr/>
        <p:txBody>
          <a:bodyPr/>
          <a:lstStyle/>
          <a:p>
            <a:r>
              <a:rPr lang="en-US" dirty="0">
                <a:latin typeface="Arial Black" panose="020B0A04020102020204" pitchFamily="34" charset="0"/>
              </a:rPr>
              <a:t>Santa Claus Around the World</a:t>
            </a:r>
          </a:p>
        </p:txBody>
      </p:sp>
      <p:sp>
        <p:nvSpPr>
          <p:cNvPr id="3" name="Subtitle 2">
            <a:extLst>
              <a:ext uri="{FF2B5EF4-FFF2-40B4-BE49-F238E27FC236}">
                <a16:creationId xmlns:a16="http://schemas.microsoft.com/office/drawing/2014/main" id="{6175BDA0-C70A-AF58-2AA7-D2E87EB24866}"/>
              </a:ext>
            </a:extLst>
          </p:cNvPr>
          <p:cNvSpPr>
            <a:spLocks noGrp="1"/>
          </p:cNvSpPr>
          <p:nvPr>
            <p:ph type="subTitle" idx="1"/>
          </p:nvPr>
        </p:nvSpPr>
        <p:spPr/>
        <p:txBody>
          <a:bodyPr/>
          <a:lstStyle/>
          <a:p>
            <a:r>
              <a:rPr lang="en-US" dirty="0">
                <a:latin typeface="Arial Black" panose="020B0A04020102020204" pitchFamily="34" charset="0"/>
              </a:rPr>
              <a:t>Answers</a:t>
            </a:r>
          </a:p>
        </p:txBody>
      </p:sp>
      <p:pic>
        <p:nvPicPr>
          <p:cNvPr id="4" name="Picture 3">
            <a:extLst>
              <a:ext uri="{FF2B5EF4-FFF2-40B4-BE49-F238E27FC236}">
                <a16:creationId xmlns:a16="http://schemas.microsoft.com/office/drawing/2014/main" id="{B6409847-4389-6C72-A60E-E4CD13308676}"/>
              </a:ext>
            </a:extLst>
          </p:cNvPr>
          <p:cNvPicPr>
            <a:picLocks noChangeAspect="1"/>
          </p:cNvPicPr>
          <p:nvPr/>
        </p:nvPicPr>
        <p:blipFill>
          <a:blip r:embed="rId2"/>
          <a:stretch>
            <a:fillRect/>
          </a:stretch>
        </p:blipFill>
        <p:spPr>
          <a:xfrm>
            <a:off x="7502015" y="3509963"/>
            <a:ext cx="3903405" cy="2927554"/>
          </a:xfrm>
          <a:prstGeom prst="rect">
            <a:avLst/>
          </a:prstGeom>
        </p:spPr>
      </p:pic>
      <p:sp>
        <p:nvSpPr>
          <p:cNvPr id="6" name="TextBox 5">
            <a:extLst>
              <a:ext uri="{FF2B5EF4-FFF2-40B4-BE49-F238E27FC236}">
                <a16:creationId xmlns:a16="http://schemas.microsoft.com/office/drawing/2014/main" id="{8A884339-6D63-4BEB-F5A5-E180C10CA055}"/>
              </a:ext>
            </a:extLst>
          </p:cNvPr>
          <p:cNvSpPr txBox="1"/>
          <p:nvPr/>
        </p:nvSpPr>
        <p:spPr>
          <a:xfrm>
            <a:off x="1101213" y="4552335"/>
            <a:ext cx="5506064" cy="1754326"/>
          </a:xfrm>
          <a:prstGeom prst="rect">
            <a:avLst/>
          </a:prstGeom>
          <a:noFill/>
        </p:spPr>
        <p:txBody>
          <a:bodyPr wrap="square" rtlCol="0">
            <a:spAutoFit/>
          </a:bodyPr>
          <a:lstStyle/>
          <a:p>
            <a:r>
              <a:rPr lang="en-US" dirty="0"/>
              <a:t>Reference:</a:t>
            </a:r>
          </a:p>
          <a:p>
            <a:r>
              <a:rPr lang="en-US" dirty="0">
                <a:hlinkClick r:id="rId3"/>
              </a:rPr>
              <a:t>https://www.businessinsider.com/santa-claus-around-the-world-2017-12#united-kingdom-father-christmas-1</a:t>
            </a:r>
            <a:endParaRPr lang="en-US" dirty="0"/>
          </a:p>
          <a:p>
            <a:endParaRPr lang="en-US" dirty="0"/>
          </a:p>
          <a:p>
            <a:endParaRPr lang="en-US" dirty="0"/>
          </a:p>
        </p:txBody>
      </p:sp>
    </p:spTree>
    <p:extLst>
      <p:ext uri="{BB962C8B-B14F-4D97-AF65-F5344CB8AC3E}">
        <p14:creationId xmlns:p14="http://schemas.microsoft.com/office/powerpoint/2010/main" val="2563814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B6DD-DF91-F0EC-ABD3-CBCB4135F2F6}"/>
              </a:ext>
            </a:extLst>
          </p:cNvPr>
          <p:cNvSpPr>
            <a:spLocks noGrp="1"/>
          </p:cNvSpPr>
          <p:nvPr>
            <p:ph type="title"/>
          </p:nvPr>
        </p:nvSpPr>
        <p:spPr>
          <a:xfrm>
            <a:off x="838200" y="365125"/>
            <a:ext cx="10515600" cy="785249"/>
          </a:xfrm>
        </p:spPr>
        <p:txBody>
          <a:bodyPr>
            <a:normAutofit fontScale="90000"/>
          </a:bodyPr>
          <a:lstStyle/>
          <a:p>
            <a:r>
              <a:rPr lang="en-US" dirty="0">
                <a:latin typeface="Arial Black" panose="020B0A04020102020204" pitchFamily="34" charset="0"/>
              </a:rPr>
              <a:t>9- I.  Finland — </a:t>
            </a:r>
            <a:r>
              <a:rPr lang="en-US" dirty="0" err="1">
                <a:latin typeface="Arial Black" panose="020B0A04020102020204" pitchFamily="34" charset="0"/>
              </a:rPr>
              <a:t>Joulupukki</a:t>
            </a:r>
            <a:r>
              <a:rPr lang="en-US" dirty="0">
                <a:latin typeface="Arial Black" panose="020B0A04020102020204" pitchFamily="34" charset="0"/>
              </a:rPr>
              <a:t> or Yule goat</a:t>
            </a:r>
            <a:br>
              <a:rPr lang="en-US" dirty="0">
                <a:latin typeface="Arial Black" panose="020B0A04020102020204" pitchFamily="34" charset="0"/>
              </a:rPr>
            </a:br>
            <a:endParaRPr lang="en-US" dirty="0">
              <a:latin typeface="Arial Black" panose="020B0A04020102020204" pitchFamily="34" charset="0"/>
            </a:endParaRPr>
          </a:p>
        </p:txBody>
      </p:sp>
      <p:pic>
        <p:nvPicPr>
          <p:cNvPr id="3" name="Picture 2">
            <a:extLst>
              <a:ext uri="{FF2B5EF4-FFF2-40B4-BE49-F238E27FC236}">
                <a16:creationId xmlns:a16="http://schemas.microsoft.com/office/drawing/2014/main" id="{BF0F8C11-56B6-E7EE-2335-7FF2CC9107B5}"/>
              </a:ext>
            </a:extLst>
          </p:cNvPr>
          <p:cNvPicPr>
            <a:picLocks noChangeAspect="1"/>
          </p:cNvPicPr>
          <p:nvPr/>
        </p:nvPicPr>
        <p:blipFill>
          <a:blip r:embed="rId2"/>
          <a:stretch>
            <a:fillRect/>
          </a:stretch>
        </p:blipFill>
        <p:spPr>
          <a:xfrm>
            <a:off x="255639" y="1947248"/>
            <a:ext cx="4984955" cy="37387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EF4E05C8-1D49-C559-73DB-366DE78F7D57}"/>
              </a:ext>
            </a:extLst>
          </p:cNvPr>
          <p:cNvSpPr txBox="1"/>
          <p:nvPr/>
        </p:nvSpPr>
        <p:spPr>
          <a:xfrm>
            <a:off x="5535562" y="970960"/>
            <a:ext cx="6096000" cy="5355312"/>
          </a:xfrm>
          <a:prstGeom prst="rect">
            <a:avLst/>
          </a:prstGeom>
          <a:noFill/>
        </p:spPr>
        <p:txBody>
          <a:bodyPr wrap="square">
            <a:spAutoFit/>
          </a:bodyPr>
          <a:lstStyle/>
          <a:p>
            <a:r>
              <a:rPr lang="en-US" b="1" dirty="0" err="1">
                <a:latin typeface="Arial" panose="020B0604020202020204" pitchFamily="34" charset="0"/>
                <a:cs typeface="Arial" panose="020B0604020202020204" pitchFamily="34" charset="0"/>
              </a:rPr>
              <a:t>Joulupukki</a:t>
            </a:r>
            <a:r>
              <a:rPr lang="en-US" b="1" dirty="0">
                <a:latin typeface="Arial" panose="020B0604020202020204" pitchFamily="34" charset="0"/>
                <a:cs typeface="Arial" panose="020B0604020202020204" pitchFamily="34" charset="0"/>
              </a:rPr>
              <a:t>, also known as the Yule goat, has been nicknamed the Finnish Santa. Before globalism naturally combined traditional Scandinavian customs with modern-day Santa Claus, the Yule goat was a malevolent spirit associated with the Norse god Odin who knocked on doors and demanded gifts and leftovers from the Yuletide feasts. </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Nowadays, </a:t>
            </a:r>
            <a:r>
              <a:rPr lang="en-US" b="1" dirty="0" err="1">
                <a:latin typeface="Arial" panose="020B0604020202020204" pitchFamily="34" charset="0"/>
                <a:cs typeface="Arial" panose="020B0604020202020204" pitchFamily="34" charset="0"/>
              </a:rPr>
              <a:t>Joulupukki</a:t>
            </a:r>
            <a:r>
              <a:rPr lang="en-US" b="1" dirty="0">
                <a:latin typeface="Arial" panose="020B0604020202020204" pitchFamily="34" charset="0"/>
                <a:cs typeface="Arial" panose="020B0604020202020204" pitchFamily="34" charset="0"/>
              </a:rPr>
              <a:t> still goes around to each house, but will instead inquire, "Onko </a:t>
            </a:r>
            <a:r>
              <a:rPr lang="en-US" b="1" dirty="0" err="1">
                <a:latin typeface="Arial" panose="020B0604020202020204" pitchFamily="34" charset="0"/>
                <a:cs typeface="Arial" panose="020B0604020202020204" pitchFamily="34" charset="0"/>
              </a:rPr>
              <a:t>täällä</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kilttejä</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lapsia</a:t>
            </a:r>
            <a:r>
              <a:rPr lang="en-US" b="1" dirty="0">
                <a:latin typeface="Arial" panose="020B0604020202020204" pitchFamily="34" charset="0"/>
                <a:cs typeface="Arial" panose="020B0604020202020204" pitchFamily="34" charset="0"/>
              </a:rPr>
              <a:t>?” (“Are there any well-behaved children here?”) and hand out presents. He drives a sleigh pulled by reindeer that does not actually fly.</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Modern decorative representations of the Yule goat are usually made out of straw, like the famous </a:t>
            </a:r>
            <a:r>
              <a:rPr lang="en-US" b="1" dirty="0" err="1">
                <a:latin typeface="Arial" panose="020B0604020202020204" pitchFamily="34" charset="0"/>
                <a:cs typeface="Arial" panose="020B0604020202020204" pitchFamily="34" charset="0"/>
              </a:rPr>
              <a:t>Gävlebocken</a:t>
            </a:r>
            <a:r>
              <a:rPr lang="en-US" b="1" dirty="0">
                <a:latin typeface="Arial" panose="020B0604020202020204" pitchFamily="34" charset="0"/>
                <a:cs typeface="Arial" panose="020B0604020202020204" pitchFamily="34" charset="0"/>
              </a:rPr>
              <a:t> in Gavle, Sweden, which has been set on fire 26 times out of 47 years, and has become a somewhat macabre pyrotechnic tradition.</a:t>
            </a:r>
          </a:p>
        </p:txBody>
      </p:sp>
    </p:spTree>
    <p:extLst>
      <p:ext uri="{BB962C8B-B14F-4D97-AF65-F5344CB8AC3E}">
        <p14:creationId xmlns:p14="http://schemas.microsoft.com/office/powerpoint/2010/main" val="2998064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622B0-B9D2-27D4-E196-1D6C235B2D6C}"/>
              </a:ext>
            </a:extLst>
          </p:cNvPr>
          <p:cNvSpPr>
            <a:spLocks noGrp="1"/>
          </p:cNvSpPr>
          <p:nvPr>
            <p:ph type="title"/>
          </p:nvPr>
        </p:nvSpPr>
        <p:spPr>
          <a:xfrm>
            <a:off x="838200" y="365126"/>
            <a:ext cx="10515600" cy="834410"/>
          </a:xfrm>
        </p:spPr>
        <p:txBody>
          <a:bodyPr>
            <a:normAutofit fontScale="90000"/>
          </a:bodyPr>
          <a:lstStyle/>
          <a:p>
            <a:r>
              <a:rPr lang="en-US" dirty="0">
                <a:latin typeface="Arial Black" panose="020B0A04020102020204" pitchFamily="34" charset="0"/>
              </a:rPr>
              <a:t>10- J. Catalonia — Tió de Nadal</a:t>
            </a:r>
            <a:br>
              <a:rPr lang="en-US" dirty="0">
                <a:latin typeface="Arial Black" panose="020B0A04020102020204" pitchFamily="34" charset="0"/>
              </a:rPr>
            </a:br>
            <a:endParaRPr lang="en-US" dirty="0">
              <a:latin typeface="Arial Black" panose="020B0A04020102020204" pitchFamily="34" charset="0"/>
            </a:endParaRPr>
          </a:p>
        </p:txBody>
      </p:sp>
      <p:pic>
        <p:nvPicPr>
          <p:cNvPr id="3" name="Picture 2">
            <a:extLst>
              <a:ext uri="{FF2B5EF4-FFF2-40B4-BE49-F238E27FC236}">
                <a16:creationId xmlns:a16="http://schemas.microsoft.com/office/drawing/2014/main" id="{01A737E4-55ED-1E20-39B5-4CC8F3DAB6C4}"/>
              </a:ext>
            </a:extLst>
          </p:cNvPr>
          <p:cNvPicPr>
            <a:picLocks noChangeAspect="1"/>
          </p:cNvPicPr>
          <p:nvPr/>
        </p:nvPicPr>
        <p:blipFill>
          <a:blip r:embed="rId2"/>
          <a:srcRect t="2467" r="6793"/>
          <a:stretch>
            <a:fillRect/>
          </a:stretch>
        </p:blipFill>
        <p:spPr>
          <a:xfrm>
            <a:off x="432005" y="1199536"/>
            <a:ext cx="6214601" cy="48772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F2B97AAB-2D69-A086-B53C-431EFB299B52}"/>
              </a:ext>
            </a:extLst>
          </p:cNvPr>
          <p:cNvSpPr txBox="1"/>
          <p:nvPr/>
        </p:nvSpPr>
        <p:spPr>
          <a:xfrm>
            <a:off x="6902245" y="1059432"/>
            <a:ext cx="5093110" cy="5478423"/>
          </a:xfrm>
          <a:prstGeom prst="rect">
            <a:avLst/>
          </a:prstGeom>
          <a:noFill/>
        </p:spPr>
        <p:txBody>
          <a:bodyPr wrap="square">
            <a:spAutoFit/>
          </a:bodyPr>
          <a:lstStyle/>
          <a:p>
            <a:pPr algn="l">
              <a:spcAft>
                <a:spcPts val="2400"/>
              </a:spcAft>
              <a:buNone/>
            </a:pPr>
            <a:r>
              <a:rPr lang="en-US" b="1" i="0" dirty="0">
                <a:solidFill>
                  <a:srgbClr val="0A0A0A"/>
                </a:solidFill>
                <a:effectLst/>
                <a:latin typeface="Arial" panose="020B0604020202020204" pitchFamily="34" charset="0"/>
                <a:cs typeface="Arial" panose="020B0604020202020204" pitchFamily="34" charset="0"/>
              </a:rPr>
              <a:t>As perhaps the most fun-loving tradition on this list, </a:t>
            </a:r>
            <a:r>
              <a:rPr lang="en-US" b="1" i="0" dirty="0">
                <a:solidFill>
                  <a:srgbClr val="0A0A0A"/>
                </a:solidFill>
                <a:effectLst/>
                <a:latin typeface="Arial" panose="020B0604020202020204" pitchFamily="34" charset="0"/>
                <a:cs typeface="Arial" panose="020B0604020202020204" pitchFamily="34" charset="0"/>
                <a:hlinkClick r:id="rId3"/>
              </a:rPr>
              <a:t>Tió de Nadal</a:t>
            </a:r>
            <a:r>
              <a:rPr lang="en-US" b="1" i="0" dirty="0">
                <a:solidFill>
                  <a:srgbClr val="0A0A0A"/>
                </a:solidFill>
                <a:effectLst/>
                <a:latin typeface="Arial" panose="020B0604020202020204" pitchFamily="34" charset="0"/>
                <a:cs typeface="Arial" panose="020B0604020202020204" pitchFamily="34" charset="0"/>
              </a:rPr>
              <a:t> is a log with a painted-on smiley face who defecates presents (yes, really!).</a:t>
            </a:r>
          </a:p>
          <a:p>
            <a:pPr algn="l">
              <a:spcBef>
                <a:spcPts val="2400"/>
              </a:spcBef>
              <a:spcAft>
                <a:spcPts val="2400"/>
              </a:spcAft>
              <a:buNone/>
            </a:pPr>
            <a:r>
              <a:rPr lang="en-US" b="1" i="0" dirty="0">
                <a:solidFill>
                  <a:srgbClr val="0A0A0A"/>
                </a:solidFill>
                <a:effectLst/>
                <a:latin typeface="Arial" panose="020B0604020202020204" pitchFamily="34" charset="0"/>
                <a:cs typeface="Arial" panose="020B0604020202020204" pitchFamily="34" charset="0"/>
              </a:rPr>
              <a:t>In the </a:t>
            </a:r>
            <a:r>
              <a:rPr lang="en-US" b="1" i="0" dirty="0">
                <a:solidFill>
                  <a:srgbClr val="0A0A0A"/>
                </a:solidFill>
                <a:effectLst/>
                <a:latin typeface="Arial" panose="020B0604020202020204" pitchFamily="34" charset="0"/>
                <a:cs typeface="Arial" panose="020B0604020202020204" pitchFamily="34" charset="0"/>
                <a:hlinkClick r:id="rId4"/>
              </a:rPr>
              <a:t>Catalonian region of Spain</a:t>
            </a:r>
            <a:r>
              <a:rPr lang="en-US" b="1" i="0" dirty="0">
                <a:solidFill>
                  <a:srgbClr val="0A0A0A"/>
                </a:solidFill>
                <a:effectLst/>
                <a:latin typeface="Arial" panose="020B0604020202020204" pitchFamily="34" charset="0"/>
                <a:cs typeface="Arial" panose="020B0604020202020204" pitchFamily="34" charset="0"/>
              </a:rPr>
              <a:t>, children place Tió de Nadal under the Christmas tree and "feed him" nuts and dried fruit in the days leading up to Christmas, while simultaneously keeping him warm under a blanket.</a:t>
            </a:r>
          </a:p>
          <a:p>
            <a:pPr algn="l">
              <a:spcBef>
                <a:spcPts val="2400"/>
              </a:spcBef>
              <a:buNone/>
            </a:pPr>
            <a:r>
              <a:rPr lang="en-US" b="1" i="0" dirty="0">
                <a:solidFill>
                  <a:srgbClr val="0A0A0A"/>
                </a:solidFill>
                <a:effectLst/>
                <a:latin typeface="Arial" panose="020B0604020202020204" pitchFamily="34" charset="0"/>
                <a:cs typeface="Arial" panose="020B0604020202020204" pitchFamily="34" charset="0"/>
              </a:rPr>
              <a:t>On Christmas Eve, the children beat poor Tió with sticks and sing a rather graphic song about bodily functions. The next morning, the children will find that Tió de Nadal </a:t>
            </a:r>
            <a:r>
              <a:rPr lang="en-US" b="1" i="0" dirty="0">
                <a:solidFill>
                  <a:srgbClr val="0A0A0A"/>
                </a:solidFill>
                <a:effectLst/>
                <a:latin typeface="Arial" panose="020B0604020202020204" pitchFamily="34" charset="0"/>
                <a:cs typeface="Arial" panose="020B0604020202020204" pitchFamily="34" charset="0"/>
                <a:hlinkClick r:id="rId3"/>
              </a:rPr>
              <a:t>has defecated a pile of gifts and sweets.</a:t>
            </a:r>
            <a:endParaRPr lang="en-US" b="1" i="0" dirty="0">
              <a:solidFill>
                <a:srgbClr val="0A0A0A"/>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8252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3ABC9-B0EC-D484-7F2F-0F8F0E9D0A16}"/>
              </a:ext>
            </a:extLst>
          </p:cNvPr>
          <p:cNvSpPr>
            <a:spLocks noGrp="1"/>
          </p:cNvSpPr>
          <p:nvPr>
            <p:ph type="title"/>
          </p:nvPr>
        </p:nvSpPr>
        <p:spPr/>
        <p:txBody>
          <a:bodyPr/>
          <a:lstStyle/>
          <a:p>
            <a:r>
              <a:rPr lang="en-US" dirty="0">
                <a:latin typeface="Arial Black" panose="020B0A04020102020204" pitchFamily="34" charset="0"/>
              </a:rPr>
              <a:t>11- K. Iceland — Yule Lads</a:t>
            </a:r>
            <a:br>
              <a:rPr lang="en-US" dirty="0">
                <a:latin typeface="Arial Black" panose="020B0A04020102020204" pitchFamily="34" charset="0"/>
              </a:rPr>
            </a:br>
            <a:endParaRPr lang="en-US" dirty="0">
              <a:latin typeface="Arial Black" panose="020B0A04020102020204" pitchFamily="34" charset="0"/>
            </a:endParaRPr>
          </a:p>
        </p:txBody>
      </p:sp>
      <p:pic>
        <p:nvPicPr>
          <p:cNvPr id="3" name="Picture 2">
            <a:extLst>
              <a:ext uri="{FF2B5EF4-FFF2-40B4-BE49-F238E27FC236}">
                <a16:creationId xmlns:a16="http://schemas.microsoft.com/office/drawing/2014/main" id="{919D0768-7A3A-00AE-625B-960F5EC90E6F}"/>
              </a:ext>
            </a:extLst>
          </p:cNvPr>
          <p:cNvPicPr>
            <a:picLocks noChangeAspect="1"/>
          </p:cNvPicPr>
          <p:nvPr/>
        </p:nvPicPr>
        <p:blipFill>
          <a:blip r:embed="rId2"/>
          <a:srcRect t="2467" r="11954"/>
          <a:stretch>
            <a:fillRect/>
          </a:stretch>
        </p:blipFill>
        <p:spPr>
          <a:xfrm>
            <a:off x="314018" y="1347019"/>
            <a:ext cx="5870472" cy="48772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E399AE28-7591-B891-17CD-391D25BC1388}"/>
              </a:ext>
            </a:extLst>
          </p:cNvPr>
          <p:cNvSpPr txBox="1"/>
          <p:nvPr/>
        </p:nvSpPr>
        <p:spPr>
          <a:xfrm>
            <a:off x="6703143" y="1492713"/>
            <a:ext cx="4650657" cy="4585871"/>
          </a:xfrm>
          <a:prstGeom prst="rect">
            <a:avLst/>
          </a:prstGeom>
          <a:noFill/>
        </p:spPr>
        <p:txBody>
          <a:bodyPr wrap="square">
            <a:spAutoFit/>
          </a:bodyPr>
          <a:lstStyle/>
          <a:p>
            <a:pPr algn="l">
              <a:spcAft>
                <a:spcPts val="2400"/>
              </a:spcAft>
              <a:buNone/>
            </a:pPr>
            <a:r>
              <a:rPr lang="en-US" b="1" i="0" dirty="0">
                <a:solidFill>
                  <a:srgbClr val="0A0A0A"/>
                </a:solidFill>
                <a:effectLst/>
                <a:latin typeface="Arial" panose="020B0604020202020204" pitchFamily="34" charset="0"/>
                <a:cs typeface="Arial" panose="020B0604020202020204" pitchFamily="34" charset="0"/>
                <a:hlinkClick r:id="rId3"/>
              </a:rPr>
              <a:t>The Yule Lads</a:t>
            </a:r>
            <a:r>
              <a:rPr lang="en-US" b="1" i="0" dirty="0">
                <a:solidFill>
                  <a:srgbClr val="0A0A0A"/>
                </a:solidFill>
                <a:effectLst/>
                <a:latin typeface="Arial" panose="020B0604020202020204" pitchFamily="34" charset="0"/>
                <a:cs typeface="Arial" panose="020B0604020202020204" pitchFamily="34" charset="0"/>
              </a:rPr>
              <a:t> are 13 mischievous Icelandic elves — who instead of making toys in Santa's workshop — play tricks on children. </a:t>
            </a:r>
            <a:r>
              <a:rPr lang="en-US" b="1" i="0" dirty="0" err="1">
                <a:solidFill>
                  <a:srgbClr val="0A0A0A"/>
                </a:solidFill>
                <a:effectLst/>
                <a:latin typeface="Arial" panose="020B0604020202020204" pitchFamily="34" charset="0"/>
                <a:cs typeface="Arial" panose="020B0604020202020204" pitchFamily="34" charset="0"/>
                <a:hlinkClick r:id="rId3"/>
              </a:rPr>
              <a:t>Pottasleiki</a:t>
            </a:r>
            <a:r>
              <a:rPr lang="en-US" b="1" i="0" dirty="0">
                <a:solidFill>
                  <a:srgbClr val="0A0A0A"/>
                </a:solidFill>
                <a:effectLst/>
                <a:latin typeface="Arial" panose="020B0604020202020204" pitchFamily="34" charset="0"/>
                <a:cs typeface="Arial" panose="020B0604020202020204" pitchFamily="34" charset="0"/>
                <a:hlinkClick r:id="rId3"/>
              </a:rPr>
              <a:t> for instance</a:t>
            </a:r>
            <a:r>
              <a:rPr lang="en-US" b="1" i="0" dirty="0">
                <a:solidFill>
                  <a:srgbClr val="0A0A0A"/>
                </a:solidFill>
                <a:effectLst/>
                <a:latin typeface="Arial" panose="020B0604020202020204" pitchFamily="34" charset="0"/>
                <a:cs typeface="Arial" panose="020B0604020202020204" pitchFamily="34" charset="0"/>
              </a:rPr>
              <a:t>, will steal your leftovers, while </a:t>
            </a:r>
            <a:r>
              <a:rPr lang="en-US" b="1" i="0" dirty="0" err="1">
                <a:solidFill>
                  <a:srgbClr val="0A0A0A"/>
                </a:solidFill>
                <a:effectLst/>
                <a:latin typeface="Arial" panose="020B0604020202020204" pitchFamily="34" charset="0"/>
                <a:cs typeface="Arial" panose="020B0604020202020204" pitchFamily="34" charset="0"/>
              </a:rPr>
              <a:t>Gryla</a:t>
            </a:r>
            <a:r>
              <a:rPr lang="en-US" b="1" i="0" dirty="0">
                <a:solidFill>
                  <a:srgbClr val="0A0A0A"/>
                </a:solidFill>
                <a:effectLst/>
                <a:latin typeface="Arial" panose="020B0604020202020204" pitchFamily="34" charset="0"/>
                <a:cs typeface="Arial" panose="020B0604020202020204" pitchFamily="34" charset="0"/>
              </a:rPr>
              <a:t> — the mother of the 13 Yule Lads — will kidnap you if you have behaved badly. </a:t>
            </a:r>
          </a:p>
          <a:p>
            <a:pPr algn="l">
              <a:spcBef>
                <a:spcPts val="2400"/>
              </a:spcBef>
              <a:buNone/>
            </a:pPr>
            <a:r>
              <a:rPr lang="en-US" b="1" i="0" dirty="0">
                <a:solidFill>
                  <a:srgbClr val="0A0A0A"/>
                </a:solidFill>
                <a:effectLst/>
                <a:latin typeface="Arial" panose="020B0604020202020204" pitchFamily="34" charset="0"/>
                <a:cs typeface="Arial" panose="020B0604020202020204" pitchFamily="34" charset="0"/>
              </a:rPr>
              <a:t>During the </a:t>
            </a:r>
            <a:r>
              <a:rPr lang="en-US" b="1" i="0" dirty="0">
                <a:solidFill>
                  <a:srgbClr val="0A0A0A"/>
                </a:solidFill>
                <a:effectLst/>
                <a:latin typeface="Arial" panose="020B0604020202020204" pitchFamily="34" charset="0"/>
                <a:cs typeface="Arial" panose="020B0604020202020204" pitchFamily="34" charset="0"/>
                <a:hlinkClick r:id="rId4"/>
              </a:rPr>
              <a:t>13 nights leading up to Christmas</a:t>
            </a:r>
            <a:r>
              <a:rPr lang="en-US" b="1" i="0" dirty="0">
                <a:solidFill>
                  <a:srgbClr val="0A0A0A"/>
                </a:solidFill>
                <a:effectLst/>
                <a:latin typeface="Arial" panose="020B0604020202020204" pitchFamily="34" charset="0"/>
                <a:cs typeface="Arial" panose="020B0604020202020204" pitchFamily="34" charset="0"/>
              </a:rPr>
              <a:t>, Icelandic children place their shoes by the windowsill in the hopes that one of the 13 Yule Lads will leave them small gifts or candies. Misbehaved children </a:t>
            </a:r>
            <a:r>
              <a:rPr lang="en-US" b="1" i="0" dirty="0">
                <a:solidFill>
                  <a:srgbClr val="0A0A0A"/>
                </a:solidFill>
                <a:effectLst/>
                <a:latin typeface="Arial" panose="020B0604020202020204" pitchFamily="34" charset="0"/>
                <a:cs typeface="Arial" panose="020B0604020202020204" pitchFamily="34" charset="0"/>
                <a:hlinkClick r:id="rId4"/>
              </a:rPr>
              <a:t>will instead receive</a:t>
            </a:r>
            <a:r>
              <a:rPr lang="en-US" b="1" i="0" dirty="0">
                <a:solidFill>
                  <a:srgbClr val="0A0A0A"/>
                </a:solidFill>
                <a:effectLst/>
                <a:latin typeface="Arial" panose="020B0604020202020204" pitchFamily="34" charset="0"/>
                <a:cs typeface="Arial" panose="020B0604020202020204" pitchFamily="34" charset="0"/>
              </a:rPr>
              <a:t> rotten potatoes in their shoes.</a:t>
            </a:r>
          </a:p>
        </p:txBody>
      </p:sp>
    </p:spTree>
    <p:extLst>
      <p:ext uri="{BB962C8B-B14F-4D97-AF65-F5344CB8AC3E}">
        <p14:creationId xmlns:p14="http://schemas.microsoft.com/office/powerpoint/2010/main" val="2968250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68B41-F13E-9802-BFB1-8B53EB5ABE3C}"/>
              </a:ext>
            </a:extLst>
          </p:cNvPr>
          <p:cNvSpPr>
            <a:spLocks noGrp="1"/>
          </p:cNvSpPr>
          <p:nvPr>
            <p:ph type="title"/>
          </p:nvPr>
        </p:nvSpPr>
        <p:spPr>
          <a:xfrm>
            <a:off x="838200" y="365126"/>
            <a:ext cx="10515600" cy="883572"/>
          </a:xfrm>
        </p:spPr>
        <p:txBody>
          <a:bodyPr>
            <a:normAutofit fontScale="90000"/>
          </a:bodyPr>
          <a:lstStyle/>
          <a:p>
            <a:r>
              <a:rPr lang="en-US" dirty="0">
                <a:latin typeface="Arial Black" panose="020B0A04020102020204" pitchFamily="34" charset="0"/>
              </a:rPr>
              <a:t>12- Italy — La Befana</a:t>
            </a:r>
            <a:br>
              <a:rPr lang="en-US" dirty="0">
                <a:latin typeface="Arial Black" panose="020B0A04020102020204" pitchFamily="34" charset="0"/>
              </a:rPr>
            </a:br>
            <a:endParaRPr lang="en-US" dirty="0">
              <a:latin typeface="Arial Black" panose="020B0A04020102020204" pitchFamily="34" charset="0"/>
            </a:endParaRPr>
          </a:p>
        </p:txBody>
      </p:sp>
      <p:pic>
        <p:nvPicPr>
          <p:cNvPr id="3" name="Picture 2">
            <a:extLst>
              <a:ext uri="{FF2B5EF4-FFF2-40B4-BE49-F238E27FC236}">
                <a16:creationId xmlns:a16="http://schemas.microsoft.com/office/drawing/2014/main" id="{1EFFB28E-3A19-C16D-D107-881B6A1D2C1C}"/>
              </a:ext>
            </a:extLst>
          </p:cNvPr>
          <p:cNvPicPr>
            <a:picLocks noChangeAspect="1"/>
          </p:cNvPicPr>
          <p:nvPr/>
        </p:nvPicPr>
        <p:blipFill>
          <a:blip r:embed="rId2"/>
          <a:stretch>
            <a:fillRect/>
          </a:stretch>
        </p:blipFill>
        <p:spPr>
          <a:xfrm>
            <a:off x="510664" y="1528566"/>
            <a:ext cx="5585336" cy="41890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8E81E5F7-8201-E74D-0D5F-23FC9A03BBAC}"/>
              </a:ext>
            </a:extLst>
          </p:cNvPr>
          <p:cNvSpPr txBox="1"/>
          <p:nvPr/>
        </p:nvSpPr>
        <p:spPr>
          <a:xfrm>
            <a:off x="6312310" y="806912"/>
            <a:ext cx="5220929" cy="5632311"/>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Long before the man in the red suit was bringing toys to children on Christmas, La Befana — a good-natured witch who flies around on a broomstick — was doing the same for good children in Italy. She has been a part of Italian folklore since the 8th century.</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According to the story, the three wise men came upon La Befana's house on Christmas Eve when they were journeying to see baby Jesus. She gave the wise men shelter and they asked her to join them to visit the Christ child. She declined, but then later changed her mind and tried to catch up with the magi.</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However, she never found her way to Bethlehem, and now every night on the Eve of the Epiphany on January 5, she flies over Italy and gives toys and candy to good children, while leaving coal for the naughty ones. </a:t>
            </a:r>
          </a:p>
        </p:txBody>
      </p:sp>
    </p:spTree>
    <p:extLst>
      <p:ext uri="{BB962C8B-B14F-4D97-AF65-F5344CB8AC3E}">
        <p14:creationId xmlns:p14="http://schemas.microsoft.com/office/powerpoint/2010/main" val="2949459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F1D2F-FFF3-44F3-B137-E835E5E0015F}"/>
              </a:ext>
            </a:extLst>
          </p:cNvPr>
          <p:cNvSpPr>
            <a:spLocks noGrp="1"/>
          </p:cNvSpPr>
          <p:nvPr>
            <p:ph type="title"/>
          </p:nvPr>
        </p:nvSpPr>
        <p:spPr/>
        <p:txBody>
          <a:bodyPr/>
          <a:lstStyle/>
          <a:p>
            <a:r>
              <a:rPr lang="en-US" dirty="0">
                <a:latin typeface="Arial Black" panose="020B0A04020102020204" pitchFamily="34" charset="0"/>
              </a:rPr>
              <a:t>13- M. </a:t>
            </a:r>
            <a:r>
              <a:rPr lang="en-US" dirty="0" err="1">
                <a:latin typeface="Arial Black" panose="020B0A04020102020204" pitchFamily="34" charset="0"/>
              </a:rPr>
              <a:t>Olentzero</a:t>
            </a:r>
            <a:r>
              <a:rPr lang="en-US" dirty="0">
                <a:latin typeface="Arial Black" panose="020B0A04020102020204" pitchFamily="34" charset="0"/>
              </a:rPr>
              <a:t>- Basque Country</a:t>
            </a:r>
          </a:p>
        </p:txBody>
      </p:sp>
      <p:pic>
        <p:nvPicPr>
          <p:cNvPr id="3" name="Picture 2">
            <a:extLst>
              <a:ext uri="{FF2B5EF4-FFF2-40B4-BE49-F238E27FC236}">
                <a16:creationId xmlns:a16="http://schemas.microsoft.com/office/drawing/2014/main" id="{FA322845-C86F-1A62-8A26-9C75F5B8A5F8}"/>
              </a:ext>
            </a:extLst>
          </p:cNvPr>
          <p:cNvPicPr>
            <a:picLocks noChangeAspect="1"/>
          </p:cNvPicPr>
          <p:nvPr/>
        </p:nvPicPr>
        <p:blipFill>
          <a:blip r:embed="rId2"/>
          <a:stretch>
            <a:fillRect/>
          </a:stretch>
        </p:blipFill>
        <p:spPr>
          <a:xfrm>
            <a:off x="838200" y="1845392"/>
            <a:ext cx="3714135" cy="37141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F95C70F3-6ED9-2694-E34B-C522E27DEC68}"/>
              </a:ext>
            </a:extLst>
          </p:cNvPr>
          <p:cNvSpPr txBox="1"/>
          <p:nvPr/>
        </p:nvSpPr>
        <p:spPr>
          <a:xfrm>
            <a:off x="5329083" y="2254628"/>
            <a:ext cx="5444613" cy="1754326"/>
          </a:xfrm>
          <a:prstGeom prst="rect">
            <a:avLst/>
          </a:prstGeom>
          <a:noFill/>
        </p:spPr>
        <p:txBody>
          <a:bodyPr wrap="square">
            <a:spAutoFit/>
          </a:bodyPr>
          <a:lstStyle/>
          <a:p>
            <a:r>
              <a:rPr lang="en-US" b="1" dirty="0" err="1">
                <a:latin typeface="Arial" panose="020B0604020202020204" pitchFamily="34" charset="0"/>
                <a:cs typeface="Arial" panose="020B0604020202020204" pitchFamily="34" charset="0"/>
              </a:rPr>
              <a:t>Olentzero</a:t>
            </a:r>
            <a:r>
              <a:rPr lang="en-US" b="1" dirty="0">
                <a:latin typeface="Arial" panose="020B0604020202020204" pitchFamily="34" charset="0"/>
                <a:cs typeface="Arial" panose="020B0604020202020204" pitchFamily="34" charset="0"/>
              </a:rPr>
              <a:t> is a mythical figure of Basque Christmas tradition which is believed to visit towns during Christmas Eve (December 24th) to give gifts to local children. The tradition involving the </a:t>
            </a:r>
            <a:r>
              <a:rPr lang="en-US" b="1" dirty="0" err="1">
                <a:latin typeface="Arial" panose="020B0604020202020204" pitchFamily="34" charset="0"/>
                <a:cs typeface="Arial" panose="020B0604020202020204" pitchFamily="34" charset="0"/>
              </a:rPr>
              <a:t>Olentzero</a:t>
            </a:r>
            <a:r>
              <a:rPr lang="en-US" b="1" dirty="0">
                <a:latin typeface="Arial" panose="020B0604020202020204" pitchFamily="34" charset="0"/>
                <a:cs typeface="Arial" panose="020B0604020202020204" pitchFamily="34" charset="0"/>
              </a:rPr>
              <a:t> originated in the 17th century in Basque Country.</a:t>
            </a:r>
          </a:p>
        </p:txBody>
      </p:sp>
    </p:spTree>
    <p:extLst>
      <p:ext uri="{BB962C8B-B14F-4D97-AF65-F5344CB8AC3E}">
        <p14:creationId xmlns:p14="http://schemas.microsoft.com/office/powerpoint/2010/main" val="3167652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B2132-EDA7-D05C-44BE-0433ED237E29}"/>
              </a:ext>
            </a:extLst>
          </p:cNvPr>
          <p:cNvSpPr>
            <a:spLocks noGrp="1"/>
          </p:cNvSpPr>
          <p:nvPr>
            <p:ph type="title"/>
          </p:nvPr>
        </p:nvSpPr>
        <p:spPr/>
        <p:txBody>
          <a:bodyPr/>
          <a:lstStyle/>
          <a:p>
            <a:r>
              <a:rPr lang="en-US" dirty="0">
                <a:latin typeface="Arial Black" panose="020B0A04020102020204" pitchFamily="34" charset="0"/>
              </a:rPr>
              <a:t>14- N.  Iran- Amu Nowruz</a:t>
            </a:r>
          </a:p>
        </p:txBody>
      </p:sp>
      <p:pic>
        <p:nvPicPr>
          <p:cNvPr id="3" name="Picture 2">
            <a:extLst>
              <a:ext uri="{FF2B5EF4-FFF2-40B4-BE49-F238E27FC236}">
                <a16:creationId xmlns:a16="http://schemas.microsoft.com/office/drawing/2014/main" id="{BBD1D9A7-30B1-AD51-1878-6FADF1D93CF8}"/>
              </a:ext>
            </a:extLst>
          </p:cNvPr>
          <p:cNvPicPr>
            <a:picLocks noChangeAspect="1"/>
          </p:cNvPicPr>
          <p:nvPr/>
        </p:nvPicPr>
        <p:blipFill>
          <a:blip r:embed="rId2"/>
          <a:srcRect l="9103" t="2713" r="20965" b="2276"/>
          <a:stretch>
            <a:fillRect/>
          </a:stretch>
        </p:blipFill>
        <p:spPr>
          <a:xfrm>
            <a:off x="8563898" y="633589"/>
            <a:ext cx="1219200" cy="16564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Box 4">
            <a:extLst>
              <a:ext uri="{FF2B5EF4-FFF2-40B4-BE49-F238E27FC236}">
                <a16:creationId xmlns:a16="http://schemas.microsoft.com/office/drawing/2014/main" id="{5EF22640-9467-0E76-0D7B-B9986DE13ACE}"/>
              </a:ext>
            </a:extLst>
          </p:cNvPr>
          <p:cNvSpPr txBox="1"/>
          <p:nvPr/>
        </p:nvSpPr>
        <p:spPr>
          <a:xfrm>
            <a:off x="6430297" y="2536262"/>
            <a:ext cx="5191432" cy="3834383"/>
          </a:xfrm>
          <a:prstGeom prst="rect">
            <a:avLst/>
          </a:prstGeom>
          <a:noFill/>
        </p:spPr>
        <p:txBody>
          <a:bodyPr wrap="square">
            <a:spAutoFit/>
          </a:bodyPr>
          <a:lstStyle/>
          <a:p>
            <a:pPr algn="l">
              <a:spcAft>
                <a:spcPts val="1125"/>
              </a:spcAft>
              <a:buNone/>
            </a:pPr>
            <a:r>
              <a:rPr lang="en-US" b="1" i="0" dirty="0">
                <a:solidFill>
                  <a:srgbClr val="000000"/>
                </a:solidFill>
                <a:effectLst/>
                <a:latin typeface="arial" panose="020B0604020202020204" pitchFamily="34" charset="0"/>
              </a:rPr>
              <a:t>Amu Nowruz is an Iranian fictional figure featuring in local folklore. Also known as Papa Nowruz, Amu Nowruz is believed to appear at the start of spring of each year accompanied by Haji Firuz, another fictional figure, to commemorate the opening of the Iranian New Year, Nowruz. Similar to Santa Claus, Amu Nowruz is depicted as a silver-haired old man, spotting long white beards, who visits children and gives them gifts. In contrast, Haji Firuz, Amu’s companion, plays tambourine and demands gifts from children.</a:t>
            </a:r>
          </a:p>
          <a:p>
            <a:pPr algn="l">
              <a:spcAft>
                <a:spcPts val="1125"/>
              </a:spcAft>
              <a:buNone/>
            </a:pPr>
            <a:r>
              <a:rPr lang="en-US" b="1" i="0" dirty="0">
                <a:solidFill>
                  <a:srgbClr val="000000"/>
                </a:solidFill>
                <a:effectLst/>
                <a:latin typeface="arial" panose="020B0604020202020204" pitchFamily="34" charset="0"/>
              </a:rPr>
              <a:t>4. Russian - Ded Moroz</a:t>
            </a:r>
          </a:p>
        </p:txBody>
      </p:sp>
      <p:pic>
        <p:nvPicPr>
          <p:cNvPr id="6" name="Picture 5">
            <a:extLst>
              <a:ext uri="{FF2B5EF4-FFF2-40B4-BE49-F238E27FC236}">
                <a16:creationId xmlns:a16="http://schemas.microsoft.com/office/drawing/2014/main" id="{805CA4CD-B1E3-A72C-CE11-3D4A476DD742}"/>
              </a:ext>
            </a:extLst>
          </p:cNvPr>
          <p:cNvPicPr>
            <a:picLocks noChangeAspect="1"/>
          </p:cNvPicPr>
          <p:nvPr/>
        </p:nvPicPr>
        <p:blipFill>
          <a:blip r:embed="rId3"/>
          <a:stretch>
            <a:fillRect/>
          </a:stretch>
        </p:blipFill>
        <p:spPr>
          <a:xfrm>
            <a:off x="847809" y="2408443"/>
            <a:ext cx="4913895" cy="36035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62843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363AE-95C1-33F6-059B-6EC6DB0675C1}"/>
              </a:ext>
            </a:extLst>
          </p:cNvPr>
          <p:cNvSpPr>
            <a:spLocks noGrp="1"/>
          </p:cNvSpPr>
          <p:nvPr>
            <p:ph type="title"/>
          </p:nvPr>
        </p:nvSpPr>
        <p:spPr/>
        <p:txBody>
          <a:bodyPr>
            <a:normAutofit fontScale="90000"/>
          </a:bodyPr>
          <a:lstStyle/>
          <a:p>
            <a:r>
              <a:rPr lang="en-US" dirty="0">
                <a:latin typeface="Arial Black" panose="020B0A04020102020204" pitchFamily="34" charset="0"/>
              </a:rPr>
              <a:t>A- United Kingdom — Father Christmas</a:t>
            </a:r>
            <a:br>
              <a:rPr lang="en-US" dirty="0">
                <a:latin typeface="Arial Black" panose="020B0A04020102020204" pitchFamily="34" charset="0"/>
              </a:rPr>
            </a:br>
            <a:endParaRPr lang="en-US" dirty="0">
              <a:latin typeface="Arial Black" panose="020B0A04020102020204" pitchFamily="34" charset="0"/>
            </a:endParaRPr>
          </a:p>
        </p:txBody>
      </p:sp>
      <p:pic>
        <p:nvPicPr>
          <p:cNvPr id="3" name="Picture 2">
            <a:extLst>
              <a:ext uri="{FF2B5EF4-FFF2-40B4-BE49-F238E27FC236}">
                <a16:creationId xmlns:a16="http://schemas.microsoft.com/office/drawing/2014/main" id="{03A653B3-4B00-34C9-BC44-DB1900C20774}"/>
              </a:ext>
            </a:extLst>
          </p:cNvPr>
          <p:cNvPicPr>
            <a:picLocks noChangeAspect="1"/>
          </p:cNvPicPr>
          <p:nvPr/>
        </p:nvPicPr>
        <p:blipFill>
          <a:blip r:embed="rId2"/>
          <a:stretch>
            <a:fillRect/>
          </a:stretch>
        </p:blipFill>
        <p:spPr>
          <a:xfrm>
            <a:off x="828368" y="1690688"/>
            <a:ext cx="6347625" cy="47607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8E6330DC-8388-391E-858A-677086E16CB7}"/>
              </a:ext>
            </a:extLst>
          </p:cNvPr>
          <p:cNvSpPr txBox="1"/>
          <p:nvPr/>
        </p:nvSpPr>
        <p:spPr>
          <a:xfrm>
            <a:off x="7531511" y="1526220"/>
            <a:ext cx="4286863" cy="4862870"/>
          </a:xfrm>
          <a:prstGeom prst="rect">
            <a:avLst/>
          </a:prstGeom>
          <a:noFill/>
        </p:spPr>
        <p:txBody>
          <a:bodyPr wrap="square">
            <a:spAutoFit/>
          </a:bodyPr>
          <a:lstStyle/>
          <a:p>
            <a:pPr algn="l">
              <a:spcAft>
                <a:spcPts val="2400"/>
              </a:spcAft>
              <a:buNone/>
            </a:pPr>
            <a:r>
              <a:rPr lang="en-US" b="1" i="0" dirty="0">
                <a:solidFill>
                  <a:srgbClr val="0A0A0A"/>
                </a:solidFill>
                <a:effectLst/>
                <a:latin typeface="Arial" panose="020B0604020202020204" pitchFamily="34" charset="0"/>
                <a:cs typeface="Arial" panose="020B0604020202020204" pitchFamily="34" charset="0"/>
              </a:rPr>
              <a:t>Certain traditions are just a natural part of the British Christmas: Yorkshire pudding and turkey on the Christmas table, kids pulling Christmas crackers, and Father Christmas wearing green.</a:t>
            </a:r>
          </a:p>
          <a:p>
            <a:pPr algn="l">
              <a:spcBef>
                <a:spcPts val="2400"/>
              </a:spcBef>
              <a:spcAft>
                <a:spcPts val="2400"/>
              </a:spcAft>
              <a:buNone/>
            </a:pPr>
            <a:r>
              <a:rPr lang="en-US" b="1" i="0" dirty="0">
                <a:solidFill>
                  <a:srgbClr val="0A0A0A"/>
                </a:solidFill>
                <a:effectLst/>
                <a:latin typeface="Arial" panose="020B0604020202020204" pitchFamily="34" charset="0"/>
                <a:cs typeface="Arial" panose="020B0604020202020204" pitchFamily="34" charset="0"/>
              </a:rPr>
              <a:t>Although you will see the more popular, red-suited version of Santa on Christmas in the UK, </a:t>
            </a:r>
            <a:r>
              <a:rPr lang="en-US" b="1" i="0" dirty="0">
                <a:solidFill>
                  <a:srgbClr val="0A0A0A"/>
                </a:solidFill>
                <a:effectLst/>
                <a:latin typeface="Arial" panose="020B0604020202020204" pitchFamily="34" charset="0"/>
                <a:cs typeface="Arial" panose="020B0604020202020204" pitchFamily="34" charset="0"/>
                <a:hlinkClick r:id="rId3"/>
              </a:rPr>
              <a:t>the traditional British Father Christmas</a:t>
            </a:r>
            <a:r>
              <a:rPr lang="en-US" b="1" i="0" dirty="0">
                <a:solidFill>
                  <a:srgbClr val="0A0A0A"/>
                </a:solidFill>
                <a:effectLst/>
                <a:latin typeface="Arial" panose="020B0604020202020204" pitchFamily="34" charset="0"/>
                <a:cs typeface="Arial" panose="020B0604020202020204" pitchFamily="34" charset="0"/>
              </a:rPr>
              <a:t> wears a hooded green cloak, a wreath of holly or ivy, and carries a staff. His appearance — like many Christmas traditions — is </a:t>
            </a:r>
            <a:r>
              <a:rPr lang="en-US" b="1" i="0" dirty="0">
                <a:solidFill>
                  <a:srgbClr val="0A0A0A"/>
                </a:solidFill>
                <a:effectLst/>
                <a:latin typeface="Arial" panose="020B0604020202020204" pitchFamily="34" charset="0"/>
                <a:cs typeface="Arial" panose="020B0604020202020204" pitchFamily="34" charset="0"/>
                <a:hlinkClick r:id="rId4"/>
              </a:rPr>
              <a:t>rooted in pagan mythology.</a:t>
            </a:r>
            <a:r>
              <a:rPr lang="en-US" b="1" i="0" dirty="0">
                <a:solidFill>
                  <a:srgbClr val="0A0A0A"/>
                </a:solidFill>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74422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DDE5C-A738-65A2-1525-46F4A30F0B56}"/>
              </a:ext>
            </a:extLst>
          </p:cNvPr>
          <p:cNvSpPr>
            <a:spLocks noGrp="1"/>
          </p:cNvSpPr>
          <p:nvPr>
            <p:ph type="title"/>
          </p:nvPr>
        </p:nvSpPr>
        <p:spPr/>
        <p:txBody>
          <a:bodyPr/>
          <a:lstStyle/>
          <a:p>
            <a:r>
              <a:rPr lang="en-US" dirty="0">
                <a:latin typeface="Arial Black" panose="020B0A04020102020204" pitchFamily="34" charset="0"/>
              </a:rPr>
              <a:t>2-B </a:t>
            </a:r>
          </a:p>
        </p:txBody>
      </p:sp>
      <p:sp>
        <p:nvSpPr>
          <p:cNvPr id="6" name="TextBox 5">
            <a:extLst>
              <a:ext uri="{FF2B5EF4-FFF2-40B4-BE49-F238E27FC236}">
                <a16:creationId xmlns:a16="http://schemas.microsoft.com/office/drawing/2014/main" id="{6532A671-0B7C-7435-E6BC-C2B763D752D0}"/>
              </a:ext>
            </a:extLst>
          </p:cNvPr>
          <p:cNvSpPr txBox="1"/>
          <p:nvPr/>
        </p:nvSpPr>
        <p:spPr>
          <a:xfrm>
            <a:off x="1779639" y="769063"/>
            <a:ext cx="7570838" cy="523220"/>
          </a:xfrm>
          <a:prstGeom prst="rect">
            <a:avLst/>
          </a:prstGeom>
          <a:noFill/>
        </p:spPr>
        <p:txBody>
          <a:bodyPr wrap="square">
            <a:spAutoFit/>
          </a:bodyPr>
          <a:lstStyle/>
          <a:p>
            <a:pPr algn="l">
              <a:buNone/>
            </a:pPr>
            <a:r>
              <a:rPr lang="fr-FR" sz="2800" b="0" i="0" dirty="0">
                <a:solidFill>
                  <a:srgbClr val="0A0A0A"/>
                </a:solidFill>
                <a:effectLst/>
                <a:latin typeface="Arial Black" panose="020B0A04020102020204" pitchFamily="34" charset="0"/>
              </a:rPr>
              <a:t> France — Père Noël or Papa Noël</a:t>
            </a:r>
          </a:p>
        </p:txBody>
      </p:sp>
      <p:pic>
        <p:nvPicPr>
          <p:cNvPr id="7" name="Picture 6">
            <a:extLst>
              <a:ext uri="{FF2B5EF4-FFF2-40B4-BE49-F238E27FC236}">
                <a16:creationId xmlns:a16="http://schemas.microsoft.com/office/drawing/2014/main" id="{CEF4857F-7C3E-6BD0-B99D-90ED46A4427A}"/>
              </a:ext>
            </a:extLst>
          </p:cNvPr>
          <p:cNvPicPr>
            <a:picLocks noChangeAspect="1"/>
          </p:cNvPicPr>
          <p:nvPr/>
        </p:nvPicPr>
        <p:blipFill>
          <a:blip r:embed="rId2"/>
          <a:stretch>
            <a:fillRect/>
          </a:stretch>
        </p:blipFill>
        <p:spPr>
          <a:xfrm>
            <a:off x="490998" y="1931384"/>
            <a:ext cx="5729069" cy="42968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8FCAF64E-1506-3A9B-8553-02C84DA13761}"/>
              </a:ext>
            </a:extLst>
          </p:cNvPr>
          <p:cNvSpPr txBox="1"/>
          <p:nvPr/>
        </p:nvSpPr>
        <p:spPr>
          <a:xfrm>
            <a:off x="6887496" y="2094626"/>
            <a:ext cx="4925961" cy="3970318"/>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While his name may just be French for Father Christmas, Père Noël has his own Christmas traditions.</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He wears a long red cloak instead of a red suit, and children leave their shoes by the fireplace hoping that they will be filled with goodies after mass on Christmas Eve.</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Père Noël also traditionally travels with a not-so friendly companion called Père </a:t>
            </a:r>
            <a:r>
              <a:rPr lang="en-US" b="1" dirty="0" err="1">
                <a:latin typeface="Arial" panose="020B0604020202020204" pitchFamily="34" charset="0"/>
                <a:cs typeface="Arial" panose="020B0604020202020204" pitchFamily="34" charset="0"/>
              </a:rPr>
              <a:t>Fouettard</a:t>
            </a:r>
            <a:r>
              <a:rPr lang="en-US" b="1" dirty="0">
                <a:latin typeface="Arial" panose="020B0604020202020204" pitchFamily="34" charset="0"/>
                <a:cs typeface="Arial" panose="020B0604020202020204" pitchFamily="34" charset="0"/>
              </a:rPr>
              <a:t>, or "the whipping father," who spanks any children who have not behaved well throughout the year. </a:t>
            </a:r>
          </a:p>
        </p:txBody>
      </p:sp>
    </p:spTree>
    <p:extLst>
      <p:ext uri="{BB962C8B-B14F-4D97-AF65-F5344CB8AC3E}">
        <p14:creationId xmlns:p14="http://schemas.microsoft.com/office/powerpoint/2010/main" val="1157942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A06562-5E74-4F3F-7CA0-A1E326A9CB83}"/>
              </a:ext>
            </a:extLst>
          </p:cNvPr>
          <p:cNvPicPr>
            <a:picLocks noChangeAspect="1"/>
          </p:cNvPicPr>
          <p:nvPr/>
        </p:nvPicPr>
        <p:blipFill>
          <a:blip r:embed="rId2"/>
          <a:stretch>
            <a:fillRect/>
          </a:stretch>
        </p:blipFill>
        <p:spPr>
          <a:xfrm>
            <a:off x="651388" y="2204953"/>
            <a:ext cx="5316793" cy="40027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itle 4">
            <a:extLst>
              <a:ext uri="{FF2B5EF4-FFF2-40B4-BE49-F238E27FC236}">
                <a16:creationId xmlns:a16="http://schemas.microsoft.com/office/drawing/2014/main" id="{7DEF6F57-91EA-7E2C-13D8-07186DB7886F}"/>
              </a:ext>
            </a:extLst>
          </p:cNvPr>
          <p:cNvSpPr>
            <a:spLocks noGrp="1"/>
          </p:cNvSpPr>
          <p:nvPr>
            <p:ph type="title"/>
          </p:nvPr>
        </p:nvSpPr>
        <p:spPr>
          <a:xfrm>
            <a:off x="710381" y="650261"/>
            <a:ext cx="10515600" cy="1325563"/>
          </a:xfrm>
        </p:spPr>
        <p:txBody>
          <a:bodyPr>
            <a:normAutofit fontScale="90000"/>
          </a:bodyPr>
          <a:lstStyle/>
          <a:p>
            <a:r>
              <a:rPr lang="en-US" dirty="0">
                <a:latin typeface="Arial Black" panose="020B0A04020102020204" pitchFamily="34" charset="0"/>
              </a:rPr>
              <a:t>3- C Russia and Ukraine — Ded Moroz and </a:t>
            </a:r>
            <a:r>
              <a:rPr lang="en-US" dirty="0" err="1">
                <a:latin typeface="Arial Black" panose="020B0A04020102020204" pitchFamily="34" charset="0"/>
              </a:rPr>
              <a:t>Snegurochka</a:t>
            </a:r>
            <a:r>
              <a:rPr lang="en-US" dirty="0">
                <a:latin typeface="Arial Black" panose="020B0A04020102020204" pitchFamily="34" charset="0"/>
              </a:rPr>
              <a:t> (Father Frost and Snow Maiden)</a:t>
            </a:r>
            <a:br>
              <a:rPr lang="en-US" dirty="0">
                <a:latin typeface="Arial Black" panose="020B0A04020102020204" pitchFamily="34" charset="0"/>
              </a:rPr>
            </a:br>
            <a:endParaRPr lang="en-US" dirty="0">
              <a:latin typeface="Arial Black" panose="020B0A04020102020204" pitchFamily="34" charset="0"/>
            </a:endParaRPr>
          </a:p>
        </p:txBody>
      </p:sp>
      <p:sp>
        <p:nvSpPr>
          <p:cNvPr id="7" name="TextBox 6">
            <a:extLst>
              <a:ext uri="{FF2B5EF4-FFF2-40B4-BE49-F238E27FC236}">
                <a16:creationId xmlns:a16="http://schemas.microsoft.com/office/drawing/2014/main" id="{1FD0D493-1E98-AAC3-09E5-2D55230D9FC8}"/>
              </a:ext>
            </a:extLst>
          </p:cNvPr>
          <p:cNvSpPr txBox="1"/>
          <p:nvPr/>
        </p:nvSpPr>
        <p:spPr>
          <a:xfrm>
            <a:off x="6496664" y="2323481"/>
            <a:ext cx="4975122" cy="4031873"/>
          </a:xfrm>
          <a:prstGeom prst="rect">
            <a:avLst/>
          </a:prstGeom>
          <a:noFill/>
        </p:spPr>
        <p:txBody>
          <a:bodyPr wrap="square">
            <a:spAutoFit/>
          </a:bodyPr>
          <a:lstStyle/>
          <a:p>
            <a:pPr algn="l">
              <a:spcAft>
                <a:spcPts val="2400"/>
              </a:spcAft>
              <a:buNone/>
            </a:pPr>
            <a:r>
              <a:rPr lang="en-US" b="1" i="0" dirty="0">
                <a:solidFill>
                  <a:srgbClr val="0A0A0A"/>
                </a:solidFill>
                <a:effectLst/>
                <a:latin typeface="Arial" panose="020B0604020202020204" pitchFamily="34" charset="0"/>
                <a:cs typeface="Arial" panose="020B0604020202020204" pitchFamily="34" charset="0"/>
              </a:rPr>
              <a:t>Ded Moroz (translated as Father Frost) is a </a:t>
            </a:r>
            <a:r>
              <a:rPr lang="en-US" b="1" i="0" dirty="0">
                <a:solidFill>
                  <a:srgbClr val="0A0A0A"/>
                </a:solidFill>
                <a:effectLst/>
                <a:latin typeface="Arial" panose="020B0604020202020204" pitchFamily="34" charset="0"/>
                <a:cs typeface="Arial" panose="020B0604020202020204" pitchFamily="34" charset="0"/>
                <a:hlinkClick r:id="rId3"/>
              </a:rPr>
              <a:t>figure of Slavic mythology</a:t>
            </a:r>
            <a:r>
              <a:rPr lang="en-US" b="1" i="0" dirty="0">
                <a:solidFill>
                  <a:srgbClr val="0A0A0A"/>
                </a:solidFill>
                <a:effectLst/>
                <a:latin typeface="Arial" panose="020B0604020202020204" pitchFamily="34" charset="0"/>
                <a:cs typeface="Arial" panose="020B0604020202020204" pitchFamily="34" charset="0"/>
              </a:rPr>
              <a:t>, often depicted as a wizard or demon. Traditionally, he would punish naughty children by kidnapping them, but this darker part of Ded Moroz's </a:t>
            </a:r>
            <a:r>
              <a:rPr lang="en-US" b="1" i="0" dirty="0">
                <a:solidFill>
                  <a:srgbClr val="0A0A0A"/>
                </a:solidFill>
                <a:effectLst/>
                <a:latin typeface="Arial" panose="020B0604020202020204" pitchFamily="34" charset="0"/>
                <a:cs typeface="Arial" panose="020B0604020202020204" pitchFamily="34" charset="0"/>
                <a:hlinkClick r:id="rId4"/>
              </a:rPr>
              <a:t>personality has softened</a:t>
            </a:r>
            <a:r>
              <a:rPr lang="en-US" b="1" i="0" dirty="0">
                <a:solidFill>
                  <a:srgbClr val="0A0A0A"/>
                </a:solidFill>
                <a:effectLst/>
                <a:latin typeface="Arial" panose="020B0604020202020204" pitchFamily="34" charset="0"/>
                <a:cs typeface="Arial" panose="020B0604020202020204" pitchFamily="34" charset="0"/>
              </a:rPr>
              <a:t> over the years.</a:t>
            </a:r>
          </a:p>
          <a:p>
            <a:pPr algn="l">
              <a:spcBef>
                <a:spcPts val="2400"/>
              </a:spcBef>
              <a:buNone/>
            </a:pPr>
            <a:r>
              <a:rPr lang="en-US" b="1" i="0" dirty="0">
                <a:solidFill>
                  <a:srgbClr val="0A0A0A"/>
                </a:solidFill>
                <a:effectLst/>
                <a:latin typeface="Arial" panose="020B0604020202020204" pitchFamily="34" charset="0"/>
                <a:cs typeface="Arial" panose="020B0604020202020204" pitchFamily="34" charset="0"/>
              </a:rPr>
              <a:t>Now, on New Year's Eve, he travels all over the Slavic region, mainly in Russia and Ukraine, carrying gifts for children </a:t>
            </a:r>
            <a:r>
              <a:rPr lang="en-US" b="1" i="0" dirty="0">
                <a:solidFill>
                  <a:srgbClr val="0A0A0A"/>
                </a:solidFill>
                <a:effectLst/>
                <a:latin typeface="Arial" panose="020B0604020202020204" pitchFamily="34" charset="0"/>
                <a:cs typeface="Arial" panose="020B0604020202020204" pitchFamily="34" charset="0"/>
                <a:hlinkClick r:id="rId5"/>
              </a:rPr>
              <a:t>with his cheerful companion</a:t>
            </a:r>
            <a:r>
              <a:rPr lang="en-US" b="1" i="0" dirty="0">
                <a:solidFill>
                  <a:srgbClr val="0A0A0A"/>
                </a:solidFill>
                <a:effectLst/>
                <a:latin typeface="Arial" panose="020B0604020202020204" pitchFamily="34" charset="0"/>
                <a:cs typeface="Arial" panose="020B0604020202020204" pitchFamily="34" charset="0"/>
              </a:rPr>
              <a:t>, </a:t>
            </a:r>
            <a:r>
              <a:rPr lang="en-US" b="1" i="0" dirty="0" err="1">
                <a:solidFill>
                  <a:srgbClr val="0A0A0A"/>
                </a:solidFill>
                <a:effectLst/>
                <a:latin typeface="Arial" panose="020B0604020202020204" pitchFamily="34" charset="0"/>
                <a:cs typeface="Arial" panose="020B0604020202020204" pitchFamily="34" charset="0"/>
              </a:rPr>
              <a:t>Snegurochka</a:t>
            </a:r>
            <a:r>
              <a:rPr lang="en-US" b="1" i="0" dirty="0">
                <a:solidFill>
                  <a:srgbClr val="0A0A0A"/>
                </a:solidFill>
                <a:effectLst/>
                <a:latin typeface="Arial" panose="020B0604020202020204" pitchFamily="34" charset="0"/>
                <a:cs typeface="Arial" panose="020B0604020202020204" pitchFamily="34" charset="0"/>
              </a:rPr>
              <a:t> the Snow Maiden.</a:t>
            </a:r>
          </a:p>
        </p:txBody>
      </p:sp>
    </p:spTree>
    <p:extLst>
      <p:ext uri="{BB962C8B-B14F-4D97-AF65-F5344CB8AC3E}">
        <p14:creationId xmlns:p14="http://schemas.microsoft.com/office/powerpoint/2010/main" val="1235391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3FB15-4415-2B25-389F-0D3D93FA0FBD}"/>
              </a:ext>
            </a:extLst>
          </p:cNvPr>
          <p:cNvSpPr>
            <a:spLocks noGrp="1"/>
          </p:cNvSpPr>
          <p:nvPr>
            <p:ph type="title"/>
          </p:nvPr>
        </p:nvSpPr>
        <p:spPr>
          <a:xfrm>
            <a:off x="838200" y="158647"/>
            <a:ext cx="10515600" cy="1325563"/>
          </a:xfrm>
        </p:spPr>
        <p:txBody>
          <a:bodyPr>
            <a:normAutofit fontScale="90000"/>
          </a:bodyPr>
          <a:lstStyle/>
          <a:p>
            <a:r>
              <a:rPr lang="en-US" dirty="0">
                <a:latin typeface="Arial Black" panose="020B0A04020102020204" pitchFamily="34" charset="0"/>
              </a:rPr>
              <a:t>4-D Sweden — </a:t>
            </a:r>
            <a:r>
              <a:rPr lang="en-US" dirty="0" err="1">
                <a:latin typeface="Arial Black" panose="020B0A04020102020204" pitchFamily="34" charset="0"/>
              </a:rPr>
              <a:t>Tomte</a:t>
            </a:r>
            <a:r>
              <a:rPr lang="en-US" dirty="0">
                <a:latin typeface="Arial Black" panose="020B0A04020102020204" pitchFamily="34" charset="0"/>
              </a:rPr>
              <a:t> or </a:t>
            </a:r>
            <a:r>
              <a:rPr lang="en-US" dirty="0" err="1">
                <a:latin typeface="Arial Black" panose="020B0A04020102020204" pitchFamily="34" charset="0"/>
              </a:rPr>
              <a:t>Jultomten</a:t>
            </a:r>
            <a:br>
              <a:rPr lang="en-US" dirty="0">
                <a:latin typeface="Arial Black" panose="020B0A04020102020204" pitchFamily="34" charset="0"/>
              </a:rPr>
            </a:br>
            <a:endParaRPr lang="en-US" dirty="0">
              <a:latin typeface="Arial Black" panose="020B0A04020102020204" pitchFamily="34" charset="0"/>
            </a:endParaRPr>
          </a:p>
        </p:txBody>
      </p:sp>
      <p:pic>
        <p:nvPicPr>
          <p:cNvPr id="3" name="Picture 2">
            <a:extLst>
              <a:ext uri="{FF2B5EF4-FFF2-40B4-BE49-F238E27FC236}">
                <a16:creationId xmlns:a16="http://schemas.microsoft.com/office/drawing/2014/main" id="{5F46340D-85DF-2B35-E98B-580E58F9A0EF}"/>
              </a:ext>
            </a:extLst>
          </p:cNvPr>
          <p:cNvPicPr>
            <a:picLocks noChangeAspect="1"/>
          </p:cNvPicPr>
          <p:nvPr/>
        </p:nvPicPr>
        <p:blipFill>
          <a:blip r:embed="rId2"/>
          <a:stretch>
            <a:fillRect/>
          </a:stretch>
        </p:blipFill>
        <p:spPr>
          <a:xfrm>
            <a:off x="373011" y="1730478"/>
            <a:ext cx="5519787" cy="4139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FFF2FE67-F760-E896-AC87-1ACD922161E4}"/>
              </a:ext>
            </a:extLst>
          </p:cNvPr>
          <p:cNvSpPr txBox="1"/>
          <p:nvPr/>
        </p:nvSpPr>
        <p:spPr>
          <a:xfrm>
            <a:off x="6096001" y="1586495"/>
            <a:ext cx="5171768" cy="3970318"/>
          </a:xfrm>
          <a:prstGeom prst="rect">
            <a:avLst/>
          </a:prstGeom>
          <a:noFill/>
        </p:spPr>
        <p:txBody>
          <a:bodyPr wrap="square">
            <a:spAutoFit/>
          </a:bodyPr>
          <a:lstStyle/>
          <a:p>
            <a:r>
              <a:rPr lang="en-US" b="1" dirty="0" err="1">
                <a:latin typeface="Arial" panose="020B0604020202020204" pitchFamily="34" charset="0"/>
                <a:cs typeface="Arial" panose="020B0604020202020204" pitchFamily="34" charset="0"/>
              </a:rPr>
              <a:t>Tomte</a:t>
            </a:r>
            <a:r>
              <a:rPr lang="en-US" b="1" dirty="0">
                <a:latin typeface="Arial" panose="020B0604020202020204" pitchFamily="34" charset="0"/>
                <a:cs typeface="Arial" panose="020B0604020202020204" pitchFamily="34" charset="0"/>
              </a:rPr>
              <a:t> or </a:t>
            </a:r>
            <a:r>
              <a:rPr lang="en-US" b="1" dirty="0" err="1">
                <a:latin typeface="Arial" panose="020B0604020202020204" pitchFamily="34" charset="0"/>
                <a:cs typeface="Arial" panose="020B0604020202020204" pitchFamily="34" charset="0"/>
              </a:rPr>
              <a:t>Jultomten</a:t>
            </a:r>
            <a:r>
              <a:rPr lang="en-US" b="1" dirty="0">
                <a:latin typeface="Arial" panose="020B0604020202020204" pitchFamily="34" charset="0"/>
                <a:cs typeface="Arial" panose="020B0604020202020204" pitchFamily="34" charset="0"/>
              </a:rPr>
              <a:t> is a creature based in Swedish folklore. Traditionally a dwarf-like being with the appearance of a garden gnome, the </a:t>
            </a:r>
            <a:r>
              <a:rPr lang="en-US" b="1" dirty="0" err="1">
                <a:latin typeface="Arial" panose="020B0604020202020204" pitchFamily="34" charset="0"/>
                <a:cs typeface="Arial" panose="020B0604020202020204" pitchFamily="34" charset="0"/>
              </a:rPr>
              <a:t>tomte</a:t>
            </a:r>
            <a:r>
              <a:rPr lang="en-US" b="1" dirty="0">
                <a:latin typeface="Arial" panose="020B0604020202020204" pitchFamily="34" charset="0"/>
                <a:cs typeface="Arial" panose="020B0604020202020204" pitchFamily="34" charset="0"/>
              </a:rPr>
              <a:t> guards farmhouses from bad luck. Although he was originally associated with the devil, the </a:t>
            </a:r>
            <a:r>
              <a:rPr lang="en-US" b="1" dirty="0" err="1">
                <a:latin typeface="Arial" panose="020B0604020202020204" pitchFamily="34" charset="0"/>
                <a:cs typeface="Arial" panose="020B0604020202020204" pitchFamily="34" charset="0"/>
              </a:rPr>
              <a:t>tomte</a:t>
            </a:r>
            <a:r>
              <a:rPr lang="en-US" b="1" dirty="0">
                <a:latin typeface="Arial" panose="020B0604020202020204" pitchFamily="34" charset="0"/>
                <a:cs typeface="Arial" panose="020B0604020202020204" pitchFamily="34" charset="0"/>
              </a:rPr>
              <a:t> legend has in modern times become conflated with Santa Claus.</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On Christmas, an adult family member will dress up as </a:t>
            </a:r>
            <a:r>
              <a:rPr lang="en-US" b="1" dirty="0" err="1">
                <a:latin typeface="Arial" panose="020B0604020202020204" pitchFamily="34" charset="0"/>
                <a:cs typeface="Arial" panose="020B0604020202020204" pitchFamily="34" charset="0"/>
              </a:rPr>
              <a:t>Jultomten</a:t>
            </a:r>
            <a:r>
              <a:rPr lang="en-US" b="1" dirty="0">
                <a:latin typeface="Arial" panose="020B0604020202020204" pitchFamily="34" charset="0"/>
                <a:cs typeface="Arial" panose="020B0604020202020204" pitchFamily="34" charset="0"/>
              </a:rPr>
              <a:t> — complete with a face mask as seen above — and ask "are there any good children who live here?" before distributing his sack of presents.</a:t>
            </a:r>
          </a:p>
        </p:txBody>
      </p:sp>
    </p:spTree>
    <p:extLst>
      <p:ext uri="{BB962C8B-B14F-4D97-AF65-F5344CB8AC3E}">
        <p14:creationId xmlns:p14="http://schemas.microsoft.com/office/powerpoint/2010/main" val="640747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ECD80-5A24-834A-C924-0302795F8EE6}"/>
              </a:ext>
            </a:extLst>
          </p:cNvPr>
          <p:cNvSpPr>
            <a:spLocks noGrp="1"/>
          </p:cNvSpPr>
          <p:nvPr>
            <p:ph type="title"/>
          </p:nvPr>
        </p:nvSpPr>
        <p:spPr>
          <a:xfrm>
            <a:off x="838200" y="365126"/>
            <a:ext cx="10515600" cy="834410"/>
          </a:xfrm>
        </p:spPr>
        <p:txBody>
          <a:bodyPr>
            <a:normAutofit fontScale="90000"/>
          </a:bodyPr>
          <a:lstStyle/>
          <a:p>
            <a:r>
              <a:rPr lang="en-US" dirty="0">
                <a:latin typeface="Arial Black" panose="020B0A04020102020204" pitchFamily="34" charset="0"/>
              </a:rPr>
              <a:t>5- E. Norway — </a:t>
            </a:r>
            <a:r>
              <a:rPr lang="en-US" dirty="0" err="1">
                <a:latin typeface="Arial Black" panose="020B0A04020102020204" pitchFamily="34" charset="0"/>
              </a:rPr>
              <a:t>Julenissen</a:t>
            </a:r>
            <a:br>
              <a:rPr lang="en-US" dirty="0">
                <a:latin typeface="Arial Black" panose="020B0A04020102020204" pitchFamily="34" charset="0"/>
              </a:rPr>
            </a:br>
            <a:endParaRPr lang="en-US" dirty="0">
              <a:latin typeface="Arial Black" panose="020B0A04020102020204" pitchFamily="34" charset="0"/>
            </a:endParaRPr>
          </a:p>
        </p:txBody>
      </p:sp>
      <p:pic>
        <p:nvPicPr>
          <p:cNvPr id="3" name="Picture 2">
            <a:extLst>
              <a:ext uri="{FF2B5EF4-FFF2-40B4-BE49-F238E27FC236}">
                <a16:creationId xmlns:a16="http://schemas.microsoft.com/office/drawing/2014/main" id="{982D4D94-B772-3FE1-2D20-3C54B15E4B0A}"/>
              </a:ext>
            </a:extLst>
          </p:cNvPr>
          <p:cNvPicPr>
            <a:picLocks noChangeAspect="1"/>
          </p:cNvPicPr>
          <p:nvPr/>
        </p:nvPicPr>
        <p:blipFill>
          <a:blip r:embed="rId2"/>
          <a:stretch>
            <a:fillRect/>
          </a:stretch>
        </p:blipFill>
        <p:spPr>
          <a:xfrm>
            <a:off x="432004" y="1651820"/>
            <a:ext cx="5395861" cy="40468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EF9E23D1-D9BC-B47D-76CC-D2F810C11C6F}"/>
              </a:ext>
            </a:extLst>
          </p:cNvPr>
          <p:cNvSpPr txBox="1"/>
          <p:nvPr/>
        </p:nvSpPr>
        <p:spPr>
          <a:xfrm>
            <a:off x="6364137" y="1851533"/>
            <a:ext cx="4864302" cy="4031873"/>
          </a:xfrm>
          <a:prstGeom prst="rect">
            <a:avLst/>
          </a:prstGeom>
          <a:noFill/>
        </p:spPr>
        <p:txBody>
          <a:bodyPr wrap="square">
            <a:spAutoFit/>
          </a:bodyPr>
          <a:lstStyle/>
          <a:p>
            <a:pPr algn="l">
              <a:spcAft>
                <a:spcPts val="2400"/>
              </a:spcAft>
              <a:buNone/>
            </a:pPr>
            <a:r>
              <a:rPr lang="en-US" b="1" i="0" dirty="0">
                <a:solidFill>
                  <a:srgbClr val="0A0A0A"/>
                </a:solidFill>
                <a:effectLst/>
                <a:latin typeface="Arial" panose="020B0604020202020204" pitchFamily="34" charset="0"/>
                <a:cs typeface="Arial" panose="020B0604020202020204" pitchFamily="34" charset="0"/>
              </a:rPr>
              <a:t>The Nissen or </a:t>
            </a:r>
            <a:r>
              <a:rPr lang="en-US" b="1" i="0" dirty="0" err="1">
                <a:solidFill>
                  <a:srgbClr val="0A0A0A"/>
                </a:solidFill>
                <a:effectLst/>
                <a:latin typeface="Arial" panose="020B0604020202020204" pitchFamily="34" charset="0"/>
                <a:cs typeface="Arial" panose="020B0604020202020204" pitchFamily="34" charset="0"/>
              </a:rPr>
              <a:t>Julenissen</a:t>
            </a:r>
            <a:r>
              <a:rPr lang="en-US" b="1" i="0" dirty="0">
                <a:solidFill>
                  <a:srgbClr val="0A0A0A"/>
                </a:solidFill>
                <a:effectLst/>
                <a:latin typeface="Arial" panose="020B0604020202020204" pitchFamily="34" charset="0"/>
                <a:cs typeface="Arial" panose="020B0604020202020204" pitchFamily="34" charset="0"/>
              </a:rPr>
              <a:t> </a:t>
            </a:r>
            <a:r>
              <a:rPr lang="en-US" b="1" i="0" dirty="0">
                <a:solidFill>
                  <a:srgbClr val="0A0A0A"/>
                </a:solidFill>
                <a:effectLst/>
                <a:latin typeface="Arial" panose="020B0604020202020204" pitchFamily="34" charset="0"/>
                <a:cs typeface="Arial" panose="020B0604020202020204" pitchFamily="34" charset="0"/>
                <a:hlinkClick r:id="rId3"/>
              </a:rPr>
              <a:t>in Norwegian folklore</a:t>
            </a:r>
            <a:r>
              <a:rPr lang="en-US" b="1" i="0" dirty="0">
                <a:solidFill>
                  <a:srgbClr val="0A0A0A"/>
                </a:solidFill>
                <a:effectLst/>
                <a:latin typeface="Arial" panose="020B0604020202020204" pitchFamily="34" charset="0"/>
                <a:cs typeface="Arial" panose="020B0604020202020204" pitchFamily="34" charset="0"/>
              </a:rPr>
              <a:t> are very similar to the Swedish </a:t>
            </a:r>
            <a:r>
              <a:rPr lang="en-US" b="1" i="0" dirty="0" err="1">
                <a:solidFill>
                  <a:srgbClr val="0A0A0A"/>
                </a:solidFill>
                <a:effectLst/>
                <a:latin typeface="Arial" panose="020B0604020202020204" pitchFamily="34" charset="0"/>
                <a:cs typeface="Arial" panose="020B0604020202020204" pitchFamily="34" charset="0"/>
              </a:rPr>
              <a:t>Jultomten</a:t>
            </a:r>
            <a:r>
              <a:rPr lang="en-US" b="1" i="0" dirty="0">
                <a:solidFill>
                  <a:srgbClr val="0A0A0A"/>
                </a:solidFill>
                <a:effectLst/>
                <a:latin typeface="Arial" panose="020B0604020202020204" pitchFamily="34" charset="0"/>
                <a:cs typeface="Arial" panose="020B0604020202020204" pitchFamily="34" charset="0"/>
              </a:rPr>
              <a:t>. </a:t>
            </a:r>
            <a:r>
              <a:rPr lang="en-US" b="1" i="0" dirty="0">
                <a:solidFill>
                  <a:srgbClr val="0A0A0A"/>
                </a:solidFill>
                <a:effectLst/>
                <a:latin typeface="Arial" panose="020B0604020202020204" pitchFamily="34" charset="0"/>
                <a:cs typeface="Arial" panose="020B0604020202020204" pitchFamily="34" charset="0"/>
                <a:hlinkClick r:id="rId4"/>
              </a:rPr>
              <a:t>Known as Christmas pixies</a:t>
            </a:r>
            <a:r>
              <a:rPr lang="en-US" b="1" i="0" dirty="0">
                <a:solidFill>
                  <a:srgbClr val="0A0A0A"/>
                </a:solidFill>
                <a:effectLst/>
                <a:latin typeface="Arial" panose="020B0604020202020204" pitchFamily="34" charset="0"/>
                <a:cs typeface="Arial" panose="020B0604020202020204" pitchFamily="34" charset="0"/>
              </a:rPr>
              <a:t> or Christmas elves, the </a:t>
            </a:r>
            <a:r>
              <a:rPr lang="en-US" b="1" i="0" dirty="0" err="1">
                <a:solidFill>
                  <a:srgbClr val="0A0A0A"/>
                </a:solidFill>
                <a:effectLst/>
                <a:latin typeface="Arial" panose="020B0604020202020204" pitchFamily="34" charset="0"/>
                <a:cs typeface="Arial" panose="020B0604020202020204" pitchFamily="34" charset="0"/>
              </a:rPr>
              <a:t>Julenissen</a:t>
            </a:r>
            <a:r>
              <a:rPr lang="en-US" b="1" i="0" dirty="0">
                <a:solidFill>
                  <a:srgbClr val="0A0A0A"/>
                </a:solidFill>
                <a:effectLst/>
                <a:latin typeface="Arial" panose="020B0604020202020204" pitchFamily="34" charset="0"/>
                <a:cs typeface="Arial" panose="020B0604020202020204" pitchFamily="34" charset="0"/>
              </a:rPr>
              <a:t> were traditionally barn devils who would act as spirit guardians over farms. </a:t>
            </a:r>
          </a:p>
          <a:p>
            <a:pPr algn="l">
              <a:spcBef>
                <a:spcPts val="2400"/>
              </a:spcBef>
              <a:buNone/>
            </a:pPr>
            <a:r>
              <a:rPr lang="en-US" b="1" i="0" dirty="0">
                <a:solidFill>
                  <a:srgbClr val="0A0A0A"/>
                </a:solidFill>
                <a:effectLst/>
                <a:latin typeface="Arial" panose="020B0604020202020204" pitchFamily="34" charset="0"/>
                <a:cs typeface="Arial" panose="020B0604020202020204" pitchFamily="34" charset="0"/>
              </a:rPr>
              <a:t>Nowadays, </a:t>
            </a:r>
            <a:r>
              <a:rPr lang="en-US" b="1" i="0" dirty="0" err="1">
                <a:solidFill>
                  <a:srgbClr val="0A0A0A"/>
                </a:solidFill>
                <a:effectLst/>
                <a:latin typeface="Arial" panose="020B0604020202020204" pitchFamily="34" charset="0"/>
                <a:cs typeface="Arial" panose="020B0604020202020204" pitchFamily="34" charset="0"/>
              </a:rPr>
              <a:t>Julenisse</a:t>
            </a:r>
            <a:r>
              <a:rPr lang="en-US" b="1" i="0" dirty="0">
                <a:solidFill>
                  <a:srgbClr val="0A0A0A"/>
                </a:solidFill>
                <a:effectLst/>
                <a:latin typeface="Arial" panose="020B0604020202020204" pitchFamily="34" charset="0"/>
                <a:cs typeface="Arial" panose="020B0604020202020204" pitchFamily="34" charset="0"/>
              </a:rPr>
              <a:t> comes from the North Pole and give gifts to little children on Christmas, just like the iconic version of Santa Claus. </a:t>
            </a:r>
            <a:r>
              <a:rPr lang="en-US" b="1" i="0" dirty="0">
                <a:solidFill>
                  <a:srgbClr val="0A0A0A"/>
                </a:solidFill>
                <a:effectLst/>
                <a:latin typeface="Arial" panose="020B0604020202020204" pitchFamily="34" charset="0"/>
                <a:cs typeface="Arial" panose="020B0604020202020204" pitchFamily="34" charset="0"/>
                <a:hlinkClick r:id="rId3"/>
              </a:rPr>
              <a:t>Unlike Santa</a:t>
            </a:r>
            <a:r>
              <a:rPr lang="en-US" b="1" i="0" dirty="0">
                <a:solidFill>
                  <a:srgbClr val="0A0A0A"/>
                </a:solidFill>
                <a:effectLst/>
                <a:latin typeface="Arial" panose="020B0604020202020204" pitchFamily="34" charset="0"/>
                <a:cs typeface="Arial" panose="020B0604020202020204" pitchFamily="34" charset="0"/>
              </a:rPr>
              <a:t>, </a:t>
            </a:r>
            <a:r>
              <a:rPr lang="en-US" b="1" i="0" dirty="0" err="1">
                <a:solidFill>
                  <a:srgbClr val="0A0A0A"/>
                </a:solidFill>
                <a:effectLst/>
                <a:latin typeface="Arial" panose="020B0604020202020204" pitchFamily="34" charset="0"/>
                <a:cs typeface="Arial" panose="020B0604020202020204" pitchFamily="34" charset="0"/>
              </a:rPr>
              <a:t>Julenisse</a:t>
            </a:r>
            <a:r>
              <a:rPr lang="en-US" b="1" i="0" dirty="0">
                <a:solidFill>
                  <a:srgbClr val="0A0A0A"/>
                </a:solidFill>
                <a:effectLst/>
                <a:latin typeface="Arial" panose="020B0604020202020204" pitchFamily="34" charset="0"/>
                <a:cs typeface="Arial" panose="020B0604020202020204" pitchFamily="34" charset="0"/>
              </a:rPr>
              <a:t> wears grey clothes and usually has a grey beard instead of a white one.</a:t>
            </a:r>
          </a:p>
        </p:txBody>
      </p:sp>
    </p:spTree>
    <p:extLst>
      <p:ext uri="{BB962C8B-B14F-4D97-AF65-F5344CB8AC3E}">
        <p14:creationId xmlns:p14="http://schemas.microsoft.com/office/powerpoint/2010/main" val="3876058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5F1C6-357F-6319-9C84-2DEC1067F4C9}"/>
              </a:ext>
            </a:extLst>
          </p:cNvPr>
          <p:cNvSpPr>
            <a:spLocks noGrp="1"/>
          </p:cNvSpPr>
          <p:nvPr>
            <p:ph type="title"/>
          </p:nvPr>
        </p:nvSpPr>
        <p:spPr>
          <a:xfrm>
            <a:off x="838200" y="365126"/>
            <a:ext cx="10515600" cy="952398"/>
          </a:xfrm>
        </p:spPr>
        <p:txBody>
          <a:bodyPr>
            <a:normAutofit fontScale="90000"/>
          </a:bodyPr>
          <a:lstStyle/>
          <a:p>
            <a:r>
              <a:rPr lang="en-US" dirty="0">
                <a:latin typeface="Arial Black" panose="020B0A04020102020204" pitchFamily="34" charset="0"/>
              </a:rPr>
              <a:t>6- F The Netherlands — Sinterklaas</a:t>
            </a:r>
            <a:br>
              <a:rPr lang="en-US" dirty="0">
                <a:latin typeface="Arial Black" panose="020B0A04020102020204" pitchFamily="34" charset="0"/>
              </a:rPr>
            </a:br>
            <a:endParaRPr lang="en-US" dirty="0">
              <a:latin typeface="Arial Black" panose="020B0A04020102020204" pitchFamily="34" charset="0"/>
            </a:endParaRPr>
          </a:p>
        </p:txBody>
      </p:sp>
      <p:pic>
        <p:nvPicPr>
          <p:cNvPr id="3" name="Picture 2">
            <a:extLst>
              <a:ext uri="{FF2B5EF4-FFF2-40B4-BE49-F238E27FC236}">
                <a16:creationId xmlns:a16="http://schemas.microsoft.com/office/drawing/2014/main" id="{D2DF682C-3C4E-3335-2824-FD1B88675481}"/>
              </a:ext>
            </a:extLst>
          </p:cNvPr>
          <p:cNvPicPr>
            <a:picLocks noChangeAspect="1"/>
          </p:cNvPicPr>
          <p:nvPr/>
        </p:nvPicPr>
        <p:blipFill>
          <a:blip r:embed="rId2"/>
          <a:stretch>
            <a:fillRect/>
          </a:stretch>
        </p:blipFill>
        <p:spPr>
          <a:xfrm>
            <a:off x="196031" y="1317524"/>
            <a:ext cx="5899969" cy="44249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385C0976-B71A-6164-E620-ADE80C67C6AD}"/>
              </a:ext>
            </a:extLst>
          </p:cNvPr>
          <p:cNvSpPr txBox="1"/>
          <p:nvPr/>
        </p:nvSpPr>
        <p:spPr>
          <a:xfrm>
            <a:off x="6312310" y="1546733"/>
            <a:ext cx="4463845" cy="4308872"/>
          </a:xfrm>
          <a:prstGeom prst="rect">
            <a:avLst/>
          </a:prstGeom>
          <a:noFill/>
        </p:spPr>
        <p:txBody>
          <a:bodyPr wrap="square">
            <a:spAutoFit/>
          </a:bodyPr>
          <a:lstStyle/>
          <a:p>
            <a:pPr algn="l">
              <a:spcAft>
                <a:spcPts val="2400"/>
              </a:spcAft>
              <a:buNone/>
            </a:pPr>
            <a:r>
              <a:rPr lang="en-US" b="1" i="0" dirty="0">
                <a:solidFill>
                  <a:srgbClr val="0A0A0A"/>
                </a:solidFill>
                <a:effectLst/>
                <a:latin typeface="Arial" panose="020B0604020202020204" pitchFamily="34" charset="0"/>
                <a:cs typeface="Arial" panose="020B0604020202020204" pitchFamily="34" charset="0"/>
              </a:rPr>
              <a:t>Sinterklaas is the Dutch version of Santa Claus who most </a:t>
            </a:r>
            <a:r>
              <a:rPr lang="en-US" b="1" i="0" dirty="0">
                <a:solidFill>
                  <a:srgbClr val="0A0A0A"/>
                </a:solidFill>
                <a:effectLst/>
                <a:latin typeface="Arial" panose="020B0604020202020204" pitchFamily="34" charset="0"/>
                <a:cs typeface="Arial" panose="020B0604020202020204" pitchFamily="34" charset="0"/>
                <a:hlinkClick r:id="rId3"/>
              </a:rPr>
              <a:t>resembles St. Nicholas</a:t>
            </a:r>
            <a:r>
              <a:rPr lang="en-US" b="1" i="0" dirty="0">
                <a:solidFill>
                  <a:srgbClr val="0A0A0A"/>
                </a:solidFill>
                <a:effectLst/>
                <a:latin typeface="Arial" panose="020B0604020202020204" pitchFamily="34" charset="0"/>
                <a:cs typeface="Arial" panose="020B0604020202020204" pitchFamily="34" charset="0"/>
              </a:rPr>
              <a:t>, the patron saint of children and inspiration for the modern Santa Claus legend. </a:t>
            </a:r>
          </a:p>
          <a:p>
            <a:pPr algn="l">
              <a:spcBef>
                <a:spcPts val="2400"/>
              </a:spcBef>
              <a:buNone/>
            </a:pPr>
            <a:r>
              <a:rPr lang="en-US" b="1" i="0" dirty="0">
                <a:solidFill>
                  <a:srgbClr val="0A0A0A"/>
                </a:solidFill>
                <a:effectLst/>
                <a:latin typeface="Arial" panose="020B0604020202020204" pitchFamily="34" charset="0"/>
                <a:cs typeface="Arial" panose="020B0604020202020204" pitchFamily="34" charset="0"/>
                <a:hlinkClick r:id="rId4"/>
              </a:rPr>
              <a:t>Sinterklaas</a:t>
            </a:r>
            <a:r>
              <a:rPr lang="en-US" b="1" i="0" dirty="0">
                <a:solidFill>
                  <a:srgbClr val="0A0A0A"/>
                </a:solidFill>
                <a:effectLst/>
                <a:latin typeface="Arial" panose="020B0604020202020204" pitchFamily="34" charset="0"/>
                <a:cs typeface="Arial" panose="020B0604020202020204" pitchFamily="34" charset="0"/>
              </a:rPr>
              <a:t> comes riding into town on a white horse, wearing a tall, red bishop's hat and a jeweled staff. He knocks on doors and brings gifts to good children, while his companion, </a:t>
            </a:r>
            <a:r>
              <a:rPr lang="en-US" b="1" i="0" dirty="0" err="1">
                <a:solidFill>
                  <a:srgbClr val="0A0A0A"/>
                </a:solidFill>
                <a:effectLst/>
                <a:latin typeface="Arial" panose="020B0604020202020204" pitchFamily="34" charset="0"/>
                <a:cs typeface="Arial" panose="020B0604020202020204" pitchFamily="34" charset="0"/>
              </a:rPr>
              <a:t>Grumpus</a:t>
            </a:r>
            <a:r>
              <a:rPr lang="en-US" b="1" i="0" dirty="0">
                <a:solidFill>
                  <a:srgbClr val="0A0A0A"/>
                </a:solidFill>
                <a:effectLst/>
                <a:latin typeface="Arial" panose="020B0604020202020204" pitchFamily="34" charset="0"/>
                <a:cs typeface="Arial" panose="020B0604020202020204" pitchFamily="34" charset="0"/>
              </a:rPr>
              <a:t>, rattles chains at naughty children and threatens to kidnap them.</a:t>
            </a:r>
          </a:p>
        </p:txBody>
      </p:sp>
    </p:spTree>
    <p:extLst>
      <p:ext uri="{BB962C8B-B14F-4D97-AF65-F5344CB8AC3E}">
        <p14:creationId xmlns:p14="http://schemas.microsoft.com/office/powerpoint/2010/main" val="2684353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D37EF-555B-66A8-CFFD-F753C83A624B}"/>
              </a:ext>
            </a:extLst>
          </p:cNvPr>
          <p:cNvSpPr>
            <a:spLocks noGrp="1"/>
          </p:cNvSpPr>
          <p:nvPr>
            <p:ph type="title"/>
          </p:nvPr>
        </p:nvSpPr>
        <p:spPr/>
        <p:txBody>
          <a:bodyPr>
            <a:normAutofit fontScale="90000"/>
          </a:bodyPr>
          <a:lstStyle/>
          <a:p>
            <a:r>
              <a:rPr lang="en-US" dirty="0">
                <a:latin typeface="Arial Black" panose="020B0A04020102020204" pitchFamily="34" charset="0"/>
              </a:rPr>
              <a:t>7-  G -Austria, Switzerland, and Germany — </a:t>
            </a:r>
            <a:r>
              <a:rPr lang="en-US" dirty="0" err="1">
                <a:latin typeface="Arial Black" panose="020B0A04020102020204" pitchFamily="34" charset="0"/>
              </a:rPr>
              <a:t>Christkind</a:t>
            </a:r>
            <a:r>
              <a:rPr lang="en-US" dirty="0">
                <a:latin typeface="Arial Black" panose="020B0A04020102020204" pitchFamily="34" charset="0"/>
              </a:rPr>
              <a:t> or Christkindl</a:t>
            </a:r>
            <a:br>
              <a:rPr lang="en-US" dirty="0">
                <a:latin typeface="Arial Black" panose="020B0A04020102020204" pitchFamily="34" charset="0"/>
              </a:rPr>
            </a:br>
            <a:endParaRPr lang="en-US" dirty="0">
              <a:latin typeface="Arial Black" panose="020B0A04020102020204" pitchFamily="34" charset="0"/>
            </a:endParaRPr>
          </a:p>
        </p:txBody>
      </p:sp>
      <p:pic>
        <p:nvPicPr>
          <p:cNvPr id="3" name="Picture 2">
            <a:extLst>
              <a:ext uri="{FF2B5EF4-FFF2-40B4-BE49-F238E27FC236}">
                <a16:creationId xmlns:a16="http://schemas.microsoft.com/office/drawing/2014/main" id="{5D495C83-8F1D-EC03-331B-CBE56A7274F9}"/>
              </a:ext>
            </a:extLst>
          </p:cNvPr>
          <p:cNvPicPr>
            <a:picLocks noChangeAspect="1"/>
          </p:cNvPicPr>
          <p:nvPr/>
        </p:nvPicPr>
        <p:blipFill>
          <a:blip r:embed="rId2"/>
          <a:stretch>
            <a:fillRect/>
          </a:stretch>
        </p:blipFill>
        <p:spPr>
          <a:xfrm>
            <a:off x="147484" y="1507760"/>
            <a:ext cx="5220929" cy="42032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816929B2-31E8-7DF7-8872-80FB8F3BF9C7}"/>
              </a:ext>
            </a:extLst>
          </p:cNvPr>
          <p:cNvSpPr txBox="1"/>
          <p:nvPr/>
        </p:nvSpPr>
        <p:spPr>
          <a:xfrm>
            <a:off x="5496231" y="1491520"/>
            <a:ext cx="6420466" cy="4862870"/>
          </a:xfrm>
          <a:prstGeom prst="rect">
            <a:avLst/>
          </a:prstGeom>
          <a:noFill/>
        </p:spPr>
        <p:txBody>
          <a:bodyPr wrap="square">
            <a:spAutoFit/>
          </a:bodyPr>
          <a:lstStyle/>
          <a:p>
            <a:pPr algn="l">
              <a:spcAft>
                <a:spcPts val="2400"/>
              </a:spcAft>
              <a:buNone/>
            </a:pPr>
            <a:r>
              <a:rPr lang="en-US" b="1" i="0" dirty="0" err="1">
                <a:solidFill>
                  <a:srgbClr val="0A0A0A"/>
                </a:solidFill>
                <a:effectLst/>
                <a:latin typeface="Arial" panose="020B0604020202020204" pitchFamily="34" charset="0"/>
                <a:cs typeface="Arial" panose="020B0604020202020204" pitchFamily="34" charset="0"/>
                <a:hlinkClick r:id="rId3"/>
              </a:rPr>
              <a:t>Christkind</a:t>
            </a:r>
            <a:r>
              <a:rPr lang="en-US" b="1" i="0" dirty="0">
                <a:solidFill>
                  <a:srgbClr val="0A0A0A"/>
                </a:solidFill>
                <a:effectLst/>
                <a:latin typeface="Arial" panose="020B0604020202020204" pitchFamily="34" charset="0"/>
                <a:cs typeface="Arial" panose="020B0604020202020204" pitchFamily="34" charset="0"/>
                <a:hlinkClick r:id="rId3"/>
              </a:rPr>
              <a:t> or "Christ Child"</a:t>
            </a:r>
            <a:r>
              <a:rPr lang="en-US" b="1" i="0" dirty="0">
                <a:solidFill>
                  <a:srgbClr val="0A0A0A"/>
                </a:solidFill>
                <a:effectLst/>
                <a:latin typeface="Arial" panose="020B0604020202020204" pitchFamily="34" charset="0"/>
                <a:cs typeface="Arial" panose="020B0604020202020204" pitchFamily="34" charset="0"/>
              </a:rPr>
              <a:t> is the benevolent (usually female) gift-bringer who leaves presents for good children on Christmas Eve, much like her more famous counterpart, Santa Claus. </a:t>
            </a:r>
            <a:r>
              <a:rPr lang="en-US" b="1" i="0" dirty="0">
                <a:solidFill>
                  <a:srgbClr val="0A0A0A"/>
                </a:solidFill>
                <a:effectLst/>
                <a:latin typeface="Arial" panose="020B0604020202020204" pitchFamily="34" charset="0"/>
                <a:cs typeface="Arial" panose="020B0604020202020204" pitchFamily="34" charset="0"/>
                <a:hlinkClick r:id="rId4"/>
              </a:rPr>
              <a:t>She makes appearances to Lutheran families</a:t>
            </a:r>
            <a:r>
              <a:rPr lang="en-US" b="1" i="0" dirty="0">
                <a:solidFill>
                  <a:srgbClr val="0A0A0A"/>
                </a:solidFill>
                <a:effectLst/>
                <a:latin typeface="Arial" panose="020B0604020202020204" pitchFamily="34" charset="0"/>
                <a:cs typeface="Arial" panose="020B0604020202020204" pitchFamily="34" charset="0"/>
              </a:rPr>
              <a:t> in Germany, Austria, Czech Republic, and the Slovakian region, and usually appears wearing a crown and long, curly blonde hair. </a:t>
            </a:r>
          </a:p>
          <a:p>
            <a:pPr algn="l">
              <a:spcBef>
                <a:spcPts val="2400"/>
              </a:spcBef>
              <a:spcAft>
                <a:spcPts val="2400"/>
              </a:spcAft>
              <a:buNone/>
            </a:pPr>
            <a:r>
              <a:rPr lang="en-US" b="1" i="0" dirty="0" err="1">
                <a:solidFill>
                  <a:srgbClr val="0A0A0A"/>
                </a:solidFill>
                <a:effectLst/>
                <a:latin typeface="Arial" panose="020B0604020202020204" pitchFamily="34" charset="0"/>
                <a:cs typeface="Arial" panose="020B0604020202020204" pitchFamily="34" charset="0"/>
              </a:rPr>
              <a:t>Christkind's</a:t>
            </a:r>
            <a:r>
              <a:rPr lang="en-US" b="1" i="0" dirty="0">
                <a:solidFill>
                  <a:srgbClr val="0A0A0A"/>
                </a:solidFill>
                <a:effectLst/>
                <a:latin typeface="Arial" panose="020B0604020202020204" pitchFamily="34" charset="0"/>
                <a:cs typeface="Arial" panose="020B0604020202020204" pitchFamily="34" charset="0"/>
              </a:rPr>
              <a:t> angelic appearance and peaceful persona </a:t>
            </a:r>
            <a:r>
              <a:rPr lang="en-US" b="1" i="0" dirty="0">
                <a:solidFill>
                  <a:srgbClr val="0A0A0A"/>
                </a:solidFill>
                <a:effectLst/>
                <a:latin typeface="Arial" panose="020B0604020202020204" pitchFamily="34" charset="0"/>
                <a:cs typeface="Arial" panose="020B0604020202020204" pitchFamily="34" charset="0"/>
                <a:hlinkClick r:id="rId3"/>
              </a:rPr>
              <a:t>is derived from</a:t>
            </a:r>
            <a:r>
              <a:rPr lang="en-US" b="1" i="0" dirty="0">
                <a:solidFill>
                  <a:srgbClr val="0A0A0A"/>
                </a:solidFill>
                <a:effectLst/>
                <a:latin typeface="Arial" panose="020B0604020202020204" pitchFamily="34" charset="0"/>
                <a:cs typeface="Arial" panose="020B0604020202020204" pitchFamily="34" charset="0"/>
              </a:rPr>
              <a:t> baby Jesus Christ himself, and comes from the Protestant tradition that Jesus — instead of a mythological creature like Santa or Father Frost — leaves behind presents on Christmas year, the city of Nuremberg in Germany chooses a child to play the part of the </a:t>
            </a:r>
            <a:r>
              <a:rPr lang="en-US" b="1" i="0" dirty="0" err="1">
                <a:solidFill>
                  <a:srgbClr val="0A0A0A"/>
                </a:solidFill>
                <a:effectLst/>
                <a:latin typeface="Arial" panose="020B0604020202020204" pitchFamily="34" charset="0"/>
                <a:cs typeface="Arial" panose="020B0604020202020204" pitchFamily="34" charset="0"/>
              </a:rPr>
              <a:t>Christkind</a:t>
            </a:r>
            <a:r>
              <a:rPr lang="en-US" b="1" i="0" dirty="0">
                <a:solidFill>
                  <a:srgbClr val="0A0A0A"/>
                </a:solidFill>
                <a:effectLst/>
                <a:latin typeface="Arial" panose="020B0604020202020204" pitchFamily="34" charset="0"/>
                <a:cs typeface="Arial" panose="020B0604020202020204" pitchFamily="34" charset="0"/>
              </a:rPr>
              <a:t> during the holiday market and celebration </a:t>
            </a:r>
            <a:r>
              <a:rPr lang="en-US" b="1" i="0" dirty="0">
                <a:solidFill>
                  <a:srgbClr val="0A0A0A"/>
                </a:solidFill>
                <a:effectLst/>
                <a:latin typeface="Arial" panose="020B0604020202020204" pitchFamily="34" charset="0"/>
                <a:cs typeface="Arial" panose="020B0604020202020204" pitchFamily="34" charset="0"/>
                <a:hlinkClick r:id="rId5"/>
              </a:rPr>
              <a:t>known as Christkindlmarkt.</a:t>
            </a:r>
            <a:endParaRPr lang="en-US" b="1" i="0" dirty="0">
              <a:solidFill>
                <a:srgbClr val="0A0A0A"/>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3995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B6CFE-C0A7-DB67-15C8-6B3DAA9F1B9A}"/>
              </a:ext>
            </a:extLst>
          </p:cNvPr>
          <p:cNvSpPr>
            <a:spLocks noGrp="1"/>
          </p:cNvSpPr>
          <p:nvPr>
            <p:ph type="title"/>
          </p:nvPr>
        </p:nvSpPr>
        <p:spPr/>
        <p:txBody>
          <a:bodyPr/>
          <a:lstStyle/>
          <a:p>
            <a:r>
              <a:rPr lang="en-US" dirty="0">
                <a:latin typeface="Arial Black" panose="020B0A04020102020204" pitchFamily="34" charset="0"/>
              </a:rPr>
              <a:t>8-H.  Spain — Los Reyes Magos</a:t>
            </a:r>
            <a:br>
              <a:rPr lang="en-US" dirty="0">
                <a:latin typeface="Arial Black" panose="020B0A04020102020204" pitchFamily="34" charset="0"/>
              </a:rPr>
            </a:br>
            <a:endParaRPr lang="en-US" dirty="0">
              <a:latin typeface="Arial Black" panose="020B0A04020102020204" pitchFamily="34" charset="0"/>
            </a:endParaRPr>
          </a:p>
        </p:txBody>
      </p:sp>
      <p:pic>
        <p:nvPicPr>
          <p:cNvPr id="3" name="Picture 2">
            <a:extLst>
              <a:ext uri="{FF2B5EF4-FFF2-40B4-BE49-F238E27FC236}">
                <a16:creationId xmlns:a16="http://schemas.microsoft.com/office/drawing/2014/main" id="{708C0038-7AE6-1FE9-08AB-9B85B6FABEB5}"/>
              </a:ext>
            </a:extLst>
          </p:cNvPr>
          <p:cNvPicPr>
            <a:picLocks noChangeAspect="1"/>
          </p:cNvPicPr>
          <p:nvPr/>
        </p:nvPicPr>
        <p:blipFill>
          <a:blip r:embed="rId2"/>
          <a:stretch>
            <a:fillRect/>
          </a:stretch>
        </p:blipFill>
        <p:spPr>
          <a:xfrm>
            <a:off x="235360" y="1690688"/>
            <a:ext cx="5860640" cy="4395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2817315D-F331-BFA0-B978-996B53D64C06}"/>
              </a:ext>
            </a:extLst>
          </p:cNvPr>
          <p:cNvSpPr txBox="1"/>
          <p:nvPr/>
        </p:nvSpPr>
        <p:spPr>
          <a:xfrm>
            <a:off x="6213987" y="1230418"/>
            <a:ext cx="5289755" cy="5478423"/>
          </a:xfrm>
          <a:prstGeom prst="rect">
            <a:avLst/>
          </a:prstGeom>
          <a:noFill/>
        </p:spPr>
        <p:txBody>
          <a:bodyPr wrap="square">
            <a:spAutoFit/>
          </a:bodyPr>
          <a:lstStyle/>
          <a:p>
            <a:pPr algn="l">
              <a:spcAft>
                <a:spcPts val="2400"/>
              </a:spcAft>
              <a:buNone/>
            </a:pPr>
            <a:r>
              <a:rPr lang="en-US" b="1" i="0" dirty="0">
                <a:solidFill>
                  <a:srgbClr val="0A0A0A"/>
                </a:solidFill>
                <a:effectLst/>
                <a:latin typeface="Arial" panose="020B0604020202020204" pitchFamily="34" charset="0"/>
                <a:cs typeface="Arial" panose="020B0604020202020204" pitchFamily="34" charset="0"/>
              </a:rPr>
              <a:t>In Spain, good children are not only visited by one, but three jolly figures who disseminate presents </a:t>
            </a:r>
            <a:r>
              <a:rPr lang="en-US" b="1" i="0" dirty="0">
                <a:solidFill>
                  <a:srgbClr val="0A0A0A"/>
                </a:solidFill>
                <a:effectLst/>
                <a:latin typeface="Arial" panose="020B0604020202020204" pitchFamily="34" charset="0"/>
                <a:cs typeface="Arial" panose="020B0604020202020204" pitchFamily="34" charset="0"/>
                <a:hlinkClick r:id="rId3"/>
              </a:rPr>
              <a:t>on El Dia De Reyes</a:t>
            </a:r>
            <a:r>
              <a:rPr lang="en-US" b="1" i="0" dirty="0">
                <a:solidFill>
                  <a:srgbClr val="0A0A0A"/>
                </a:solidFill>
                <a:effectLst/>
                <a:latin typeface="Arial" panose="020B0604020202020204" pitchFamily="34" charset="0"/>
                <a:cs typeface="Arial" panose="020B0604020202020204" pitchFamily="34" charset="0"/>
              </a:rPr>
              <a:t>, the day that the three wise men (or magi) finally reached baby Jesus on January 6.</a:t>
            </a:r>
          </a:p>
          <a:p>
            <a:pPr algn="l">
              <a:spcBef>
                <a:spcPts val="2400"/>
              </a:spcBef>
              <a:spcAft>
                <a:spcPts val="2400"/>
              </a:spcAft>
              <a:buNone/>
            </a:pPr>
            <a:r>
              <a:rPr lang="en-US" b="1" i="0" dirty="0">
                <a:solidFill>
                  <a:srgbClr val="0A0A0A"/>
                </a:solidFill>
                <a:effectLst/>
                <a:latin typeface="Arial" panose="020B0604020202020204" pitchFamily="34" charset="0"/>
                <a:cs typeface="Arial" panose="020B0604020202020204" pitchFamily="34" charset="0"/>
              </a:rPr>
              <a:t>In the days leading up to El Dia de Reyes, children in Spain, Mexico, and other Hispanic countries will </a:t>
            </a:r>
            <a:r>
              <a:rPr lang="en-US" b="1" i="0" dirty="0">
                <a:solidFill>
                  <a:srgbClr val="0A0A0A"/>
                </a:solidFill>
                <a:effectLst/>
                <a:latin typeface="Arial" panose="020B0604020202020204" pitchFamily="34" charset="0"/>
                <a:cs typeface="Arial" panose="020B0604020202020204" pitchFamily="34" charset="0"/>
                <a:hlinkClick r:id="rId4"/>
              </a:rPr>
              <a:t>write letters to their favorite </a:t>
            </a:r>
            <a:r>
              <a:rPr lang="en-US" b="1" i="0" dirty="0" err="1">
                <a:solidFill>
                  <a:srgbClr val="0A0A0A"/>
                </a:solidFill>
                <a:effectLst/>
                <a:latin typeface="Arial" panose="020B0604020202020204" pitchFamily="34" charset="0"/>
                <a:cs typeface="Arial" panose="020B0604020202020204" pitchFamily="34" charset="0"/>
                <a:hlinkClick r:id="rId4"/>
              </a:rPr>
              <a:t>mago</a:t>
            </a:r>
            <a:r>
              <a:rPr lang="en-US" b="1" i="0" dirty="0">
                <a:solidFill>
                  <a:srgbClr val="0A0A0A"/>
                </a:solidFill>
                <a:effectLst/>
                <a:latin typeface="Arial" panose="020B0604020202020204" pitchFamily="34" charset="0"/>
                <a:cs typeface="Arial" panose="020B0604020202020204" pitchFamily="34" charset="0"/>
              </a:rPr>
              <a:t> — Melchor, Gaspar, or Baltasar — asking for gifts. </a:t>
            </a:r>
          </a:p>
          <a:p>
            <a:pPr algn="l">
              <a:spcBef>
                <a:spcPts val="2400"/>
              </a:spcBef>
              <a:buNone/>
            </a:pPr>
            <a:r>
              <a:rPr lang="en-US" b="1" i="0" dirty="0">
                <a:solidFill>
                  <a:srgbClr val="0A0A0A"/>
                </a:solidFill>
                <a:effectLst/>
                <a:latin typeface="Arial" panose="020B0604020202020204" pitchFamily="34" charset="0"/>
                <a:cs typeface="Arial" panose="020B0604020202020204" pitchFamily="34" charset="0"/>
              </a:rPr>
              <a:t>That night, </a:t>
            </a:r>
            <a:r>
              <a:rPr lang="en-US" b="1" i="0" dirty="0">
                <a:solidFill>
                  <a:srgbClr val="0A0A0A"/>
                </a:solidFill>
                <a:effectLst/>
                <a:latin typeface="Arial" panose="020B0604020202020204" pitchFamily="34" charset="0"/>
                <a:cs typeface="Arial" panose="020B0604020202020204" pitchFamily="34" charset="0"/>
                <a:hlinkClick r:id="rId3"/>
              </a:rPr>
              <a:t>children leave out sweets</a:t>
            </a:r>
            <a:r>
              <a:rPr lang="en-US" b="1" i="0" dirty="0">
                <a:solidFill>
                  <a:srgbClr val="0A0A0A"/>
                </a:solidFill>
                <a:effectLst/>
                <a:latin typeface="Arial" panose="020B0604020202020204" pitchFamily="34" charset="0"/>
                <a:cs typeface="Arial" panose="020B0604020202020204" pitchFamily="34" charset="0"/>
              </a:rPr>
              <a:t> for the magi and hay for the camels they ride on (sound familiar?), and place their shoes where the magi will spot them. The next day, the offerings will be replaced by presents.</a:t>
            </a:r>
          </a:p>
        </p:txBody>
      </p:sp>
    </p:spTree>
    <p:extLst>
      <p:ext uri="{BB962C8B-B14F-4D97-AF65-F5344CB8AC3E}">
        <p14:creationId xmlns:p14="http://schemas.microsoft.com/office/powerpoint/2010/main" val="30517004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157</TotalTime>
  <Words>1580</Words>
  <Application>Microsoft Office PowerPoint</Application>
  <PresentationFormat>Widescreen</PresentationFormat>
  <Paragraphs>58</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Aptos</vt:lpstr>
      <vt:lpstr>Aptos Display</vt:lpstr>
      <vt:lpstr>arial</vt:lpstr>
      <vt:lpstr>arial</vt:lpstr>
      <vt:lpstr>Arial Black</vt:lpstr>
      <vt:lpstr>Office Theme</vt:lpstr>
      <vt:lpstr>Santa Claus Around the World</vt:lpstr>
      <vt:lpstr>A- United Kingdom — Father Christmas </vt:lpstr>
      <vt:lpstr>2-B </vt:lpstr>
      <vt:lpstr>3- C Russia and Ukraine — Ded Moroz and Snegurochka (Father Frost and Snow Maiden) </vt:lpstr>
      <vt:lpstr>4-D Sweden — Tomte or Jultomten </vt:lpstr>
      <vt:lpstr>5- E. Norway — Julenissen </vt:lpstr>
      <vt:lpstr>6- F The Netherlands — Sinterklaas </vt:lpstr>
      <vt:lpstr>7-  G -Austria, Switzerland, and Germany — Christkind or Christkindl </vt:lpstr>
      <vt:lpstr>8-H.  Spain — Los Reyes Magos </vt:lpstr>
      <vt:lpstr>9- I.  Finland — Joulupukki or Yule goat </vt:lpstr>
      <vt:lpstr>10- J. Catalonia — Tió de Nadal </vt:lpstr>
      <vt:lpstr>11- K. Iceland — Yule Lads </vt:lpstr>
      <vt:lpstr>12- Italy — La Befana </vt:lpstr>
      <vt:lpstr>13- M. Olentzero- Basque Country</vt:lpstr>
      <vt:lpstr>14- N.  Iran- Amu Nowruz</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Gail Knapp</dc:creator>
  <cp:lastModifiedBy>Gail Knapp</cp:lastModifiedBy>
  <cp:revision>2</cp:revision>
  <dcterms:created xsi:type="dcterms:W3CDTF">2025-12-01T18:38:56Z</dcterms:created>
  <dcterms:modified xsi:type="dcterms:W3CDTF">2025-12-15T19:06:30Z</dcterms:modified>
</cp:coreProperties>
</file>